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63" r:id="rId3"/>
    <p:sldId id="264" r:id="rId4"/>
    <p:sldId id="258" r:id="rId5"/>
    <p:sldId id="261" r:id="rId6"/>
    <p:sldId id="268" r:id="rId7"/>
    <p:sldId id="265" r:id="rId8"/>
    <p:sldId id="269" r:id="rId9"/>
    <p:sldId id="266" r:id="rId10"/>
    <p:sldId id="259" r:id="rId11"/>
    <p:sldId id="260"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F06B3-336B-1377-0FBE-B024BB7AFB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074B7C3-DA2C-87FB-D354-C00BD5EF72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BA222BB-E4A7-14DC-8D46-6D29730222F5}"/>
              </a:ext>
            </a:extLst>
          </p:cNvPr>
          <p:cNvSpPr>
            <a:spLocks noGrp="1"/>
          </p:cNvSpPr>
          <p:nvPr>
            <p:ph type="dt" sz="half" idx="10"/>
          </p:nvPr>
        </p:nvSpPr>
        <p:spPr/>
        <p:txBody>
          <a:bodyPr/>
          <a:lstStyle/>
          <a:p>
            <a:fld id="{4A147D6F-FD86-4A18-A24C-B4BCEF1E0C21}" type="datetimeFigureOut">
              <a:rPr lang="en-IN" smtClean="0"/>
              <a:t>07-11-2023</a:t>
            </a:fld>
            <a:endParaRPr lang="en-IN"/>
          </a:p>
        </p:txBody>
      </p:sp>
      <p:sp>
        <p:nvSpPr>
          <p:cNvPr id="5" name="Footer Placeholder 4">
            <a:extLst>
              <a:ext uri="{FF2B5EF4-FFF2-40B4-BE49-F238E27FC236}">
                <a16:creationId xmlns:a16="http://schemas.microsoft.com/office/drawing/2014/main" id="{231A825A-2782-32CB-BD23-57CB84043E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F8FD4B-3D94-A794-555C-ED6F1336874F}"/>
              </a:ext>
            </a:extLst>
          </p:cNvPr>
          <p:cNvSpPr>
            <a:spLocks noGrp="1"/>
          </p:cNvSpPr>
          <p:nvPr>
            <p:ph type="sldNum" sz="quarter" idx="12"/>
          </p:nvPr>
        </p:nvSpPr>
        <p:spPr/>
        <p:txBody>
          <a:bodyPr/>
          <a:lstStyle/>
          <a:p>
            <a:fld id="{FE03185B-F468-41AF-9D66-28FFB0F53B10}" type="slidenum">
              <a:rPr lang="en-IN" smtClean="0"/>
              <a:t>‹#›</a:t>
            </a:fld>
            <a:endParaRPr lang="en-IN"/>
          </a:p>
        </p:txBody>
      </p:sp>
    </p:spTree>
    <p:extLst>
      <p:ext uri="{BB962C8B-B14F-4D97-AF65-F5344CB8AC3E}">
        <p14:creationId xmlns:p14="http://schemas.microsoft.com/office/powerpoint/2010/main" val="3294615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256AF-F56B-B433-234C-64A1F03C7D2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CE0B1D-642F-DC92-EA91-4665E220FE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3C4B80-D59B-DB30-64D2-C0CC72606202}"/>
              </a:ext>
            </a:extLst>
          </p:cNvPr>
          <p:cNvSpPr>
            <a:spLocks noGrp="1"/>
          </p:cNvSpPr>
          <p:nvPr>
            <p:ph type="dt" sz="half" idx="10"/>
          </p:nvPr>
        </p:nvSpPr>
        <p:spPr/>
        <p:txBody>
          <a:bodyPr/>
          <a:lstStyle/>
          <a:p>
            <a:fld id="{4A147D6F-FD86-4A18-A24C-B4BCEF1E0C21}" type="datetimeFigureOut">
              <a:rPr lang="en-IN" smtClean="0"/>
              <a:t>07-11-2023</a:t>
            </a:fld>
            <a:endParaRPr lang="en-IN"/>
          </a:p>
        </p:txBody>
      </p:sp>
      <p:sp>
        <p:nvSpPr>
          <p:cNvPr id="5" name="Footer Placeholder 4">
            <a:extLst>
              <a:ext uri="{FF2B5EF4-FFF2-40B4-BE49-F238E27FC236}">
                <a16:creationId xmlns:a16="http://schemas.microsoft.com/office/drawing/2014/main" id="{6841FDC0-76A3-51A1-B8F8-424B8754E0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3FF2F4-3812-81B1-83E6-DCFC2C2E2AD8}"/>
              </a:ext>
            </a:extLst>
          </p:cNvPr>
          <p:cNvSpPr>
            <a:spLocks noGrp="1"/>
          </p:cNvSpPr>
          <p:nvPr>
            <p:ph type="sldNum" sz="quarter" idx="12"/>
          </p:nvPr>
        </p:nvSpPr>
        <p:spPr/>
        <p:txBody>
          <a:bodyPr/>
          <a:lstStyle/>
          <a:p>
            <a:fld id="{FE03185B-F468-41AF-9D66-28FFB0F53B10}" type="slidenum">
              <a:rPr lang="en-IN" smtClean="0"/>
              <a:t>‹#›</a:t>
            </a:fld>
            <a:endParaRPr lang="en-IN"/>
          </a:p>
        </p:txBody>
      </p:sp>
    </p:spTree>
    <p:extLst>
      <p:ext uri="{BB962C8B-B14F-4D97-AF65-F5344CB8AC3E}">
        <p14:creationId xmlns:p14="http://schemas.microsoft.com/office/powerpoint/2010/main" val="32589287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5BD289-1652-9C88-6D6B-6C73B5C94D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0BC06ED-8ECF-2549-A1E3-4AF157E21E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4647BA-F29A-D403-1EA1-E24BC1959972}"/>
              </a:ext>
            </a:extLst>
          </p:cNvPr>
          <p:cNvSpPr>
            <a:spLocks noGrp="1"/>
          </p:cNvSpPr>
          <p:nvPr>
            <p:ph type="dt" sz="half" idx="10"/>
          </p:nvPr>
        </p:nvSpPr>
        <p:spPr/>
        <p:txBody>
          <a:bodyPr/>
          <a:lstStyle/>
          <a:p>
            <a:fld id="{4A147D6F-FD86-4A18-A24C-B4BCEF1E0C21}" type="datetimeFigureOut">
              <a:rPr lang="en-IN" smtClean="0"/>
              <a:t>07-11-2023</a:t>
            </a:fld>
            <a:endParaRPr lang="en-IN"/>
          </a:p>
        </p:txBody>
      </p:sp>
      <p:sp>
        <p:nvSpPr>
          <p:cNvPr id="5" name="Footer Placeholder 4">
            <a:extLst>
              <a:ext uri="{FF2B5EF4-FFF2-40B4-BE49-F238E27FC236}">
                <a16:creationId xmlns:a16="http://schemas.microsoft.com/office/drawing/2014/main" id="{752B4C62-920B-9D41-4AD1-42C92361A8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34C1A1-A895-B2C4-A6BE-4ACF6C592332}"/>
              </a:ext>
            </a:extLst>
          </p:cNvPr>
          <p:cNvSpPr>
            <a:spLocks noGrp="1"/>
          </p:cNvSpPr>
          <p:nvPr>
            <p:ph type="sldNum" sz="quarter" idx="12"/>
          </p:nvPr>
        </p:nvSpPr>
        <p:spPr/>
        <p:txBody>
          <a:bodyPr/>
          <a:lstStyle/>
          <a:p>
            <a:fld id="{FE03185B-F468-41AF-9D66-28FFB0F53B10}" type="slidenum">
              <a:rPr lang="en-IN" smtClean="0"/>
              <a:t>‹#›</a:t>
            </a:fld>
            <a:endParaRPr lang="en-IN"/>
          </a:p>
        </p:txBody>
      </p:sp>
    </p:spTree>
    <p:extLst>
      <p:ext uri="{BB962C8B-B14F-4D97-AF65-F5344CB8AC3E}">
        <p14:creationId xmlns:p14="http://schemas.microsoft.com/office/powerpoint/2010/main" val="1752199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862AF-D722-11D2-17AE-5DA976276FE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73A1CC-222A-47B3-9DDB-78955C29CB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1B1F13-B788-C034-B5BB-54D177CA370D}"/>
              </a:ext>
            </a:extLst>
          </p:cNvPr>
          <p:cNvSpPr>
            <a:spLocks noGrp="1"/>
          </p:cNvSpPr>
          <p:nvPr>
            <p:ph type="dt" sz="half" idx="10"/>
          </p:nvPr>
        </p:nvSpPr>
        <p:spPr/>
        <p:txBody>
          <a:bodyPr/>
          <a:lstStyle/>
          <a:p>
            <a:fld id="{4A147D6F-FD86-4A18-A24C-B4BCEF1E0C21}" type="datetimeFigureOut">
              <a:rPr lang="en-IN" smtClean="0"/>
              <a:t>07-11-2023</a:t>
            </a:fld>
            <a:endParaRPr lang="en-IN"/>
          </a:p>
        </p:txBody>
      </p:sp>
      <p:sp>
        <p:nvSpPr>
          <p:cNvPr id="5" name="Footer Placeholder 4">
            <a:extLst>
              <a:ext uri="{FF2B5EF4-FFF2-40B4-BE49-F238E27FC236}">
                <a16:creationId xmlns:a16="http://schemas.microsoft.com/office/drawing/2014/main" id="{1B036A27-500B-1173-C987-C60B1DFEAF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B32AF2-3963-8493-6ED4-3B3C5F0A8990}"/>
              </a:ext>
            </a:extLst>
          </p:cNvPr>
          <p:cNvSpPr>
            <a:spLocks noGrp="1"/>
          </p:cNvSpPr>
          <p:nvPr>
            <p:ph type="sldNum" sz="quarter" idx="12"/>
          </p:nvPr>
        </p:nvSpPr>
        <p:spPr/>
        <p:txBody>
          <a:bodyPr/>
          <a:lstStyle/>
          <a:p>
            <a:fld id="{FE03185B-F468-41AF-9D66-28FFB0F53B10}" type="slidenum">
              <a:rPr lang="en-IN" smtClean="0"/>
              <a:t>‹#›</a:t>
            </a:fld>
            <a:endParaRPr lang="en-IN"/>
          </a:p>
        </p:txBody>
      </p:sp>
    </p:spTree>
    <p:extLst>
      <p:ext uri="{BB962C8B-B14F-4D97-AF65-F5344CB8AC3E}">
        <p14:creationId xmlns:p14="http://schemas.microsoft.com/office/powerpoint/2010/main" val="12259783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90D73-B874-FD8C-2825-35D37AD931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2D1BCA1-8C35-B794-74FD-D4A006B545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F530F3-02E1-6890-586D-F5CE6A13D4AF}"/>
              </a:ext>
            </a:extLst>
          </p:cNvPr>
          <p:cNvSpPr>
            <a:spLocks noGrp="1"/>
          </p:cNvSpPr>
          <p:nvPr>
            <p:ph type="dt" sz="half" idx="10"/>
          </p:nvPr>
        </p:nvSpPr>
        <p:spPr/>
        <p:txBody>
          <a:bodyPr/>
          <a:lstStyle/>
          <a:p>
            <a:fld id="{4A147D6F-FD86-4A18-A24C-B4BCEF1E0C21}" type="datetimeFigureOut">
              <a:rPr lang="en-IN" smtClean="0"/>
              <a:t>07-11-2023</a:t>
            </a:fld>
            <a:endParaRPr lang="en-IN"/>
          </a:p>
        </p:txBody>
      </p:sp>
      <p:sp>
        <p:nvSpPr>
          <p:cNvPr id="5" name="Footer Placeholder 4">
            <a:extLst>
              <a:ext uri="{FF2B5EF4-FFF2-40B4-BE49-F238E27FC236}">
                <a16:creationId xmlns:a16="http://schemas.microsoft.com/office/drawing/2014/main" id="{E4208A1A-7C9F-0778-3CB1-4F0B3CE175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C2F8B0-3736-99CF-E09F-E53AF81C24B8}"/>
              </a:ext>
            </a:extLst>
          </p:cNvPr>
          <p:cNvSpPr>
            <a:spLocks noGrp="1"/>
          </p:cNvSpPr>
          <p:nvPr>
            <p:ph type="sldNum" sz="quarter" idx="12"/>
          </p:nvPr>
        </p:nvSpPr>
        <p:spPr/>
        <p:txBody>
          <a:bodyPr/>
          <a:lstStyle/>
          <a:p>
            <a:fld id="{FE03185B-F468-41AF-9D66-28FFB0F53B10}" type="slidenum">
              <a:rPr lang="en-IN" smtClean="0"/>
              <a:t>‹#›</a:t>
            </a:fld>
            <a:endParaRPr lang="en-IN"/>
          </a:p>
        </p:txBody>
      </p:sp>
    </p:spTree>
    <p:extLst>
      <p:ext uri="{BB962C8B-B14F-4D97-AF65-F5344CB8AC3E}">
        <p14:creationId xmlns:p14="http://schemas.microsoft.com/office/powerpoint/2010/main" val="34799242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979E-A5E8-4C75-419D-A5874AE057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627465-1726-EBC1-9334-47FB089B47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CEEE628-0FD3-66B0-17CA-A37CB855DF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0C61D49-3D23-3D72-DC66-E4EE566C83A3}"/>
              </a:ext>
            </a:extLst>
          </p:cNvPr>
          <p:cNvSpPr>
            <a:spLocks noGrp="1"/>
          </p:cNvSpPr>
          <p:nvPr>
            <p:ph type="dt" sz="half" idx="10"/>
          </p:nvPr>
        </p:nvSpPr>
        <p:spPr/>
        <p:txBody>
          <a:bodyPr/>
          <a:lstStyle/>
          <a:p>
            <a:fld id="{4A147D6F-FD86-4A18-A24C-B4BCEF1E0C21}" type="datetimeFigureOut">
              <a:rPr lang="en-IN" smtClean="0"/>
              <a:t>07-11-2023</a:t>
            </a:fld>
            <a:endParaRPr lang="en-IN"/>
          </a:p>
        </p:txBody>
      </p:sp>
      <p:sp>
        <p:nvSpPr>
          <p:cNvPr id="6" name="Footer Placeholder 5">
            <a:extLst>
              <a:ext uri="{FF2B5EF4-FFF2-40B4-BE49-F238E27FC236}">
                <a16:creationId xmlns:a16="http://schemas.microsoft.com/office/drawing/2014/main" id="{3648E1EB-7CC0-A430-8F2A-B05FF8BE71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911DE6-3121-A6DD-2352-BF1482D0912A}"/>
              </a:ext>
            </a:extLst>
          </p:cNvPr>
          <p:cNvSpPr>
            <a:spLocks noGrp="1"/>
          </p:cNvSpPr>
          <p:nvPr>
            <p:ph type="sldNum" sz="quarter" idx="12"/>
          </p:nvPr>
        </p:nvSpPr>
        <p:spPr/>
        <p:txBody>
          <a:bodyPr/>
          <a:lstStyle/>
          <a:p>
            <a:fld id="{FE03185B-F468-41AF-9D66-28FFB0F53B10}" type="slidenum">
              <a:rPr lang="en-IN" smtClean="0"/>
              <a:t>‹#›</a:t>
            </a:fld>
            <a:endParaRPr lang="en-IN"/>
          </a:p>
        </p:txBody>
      </p:sp>
    </p:spTree>
    <p:extLst>
      <p:ext uri="{BB962C8B-B14F-4D97-AF65-F5344CB8AC3E}">
        <p14:creationId xmlns:p14="http://schemas.microsoft.com/office/powerpoint/2010/main" val="23685659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B873A-61DE-569D-7D6D-AE711AE0C41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28A5AF-E36C-69FD-F0D5-0DD46C1439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C39934-D57C-AFAC-9C6A-87826C7B9D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551DBE7-DF29-6ADC-3E37-D6FA71FBA1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5CC337-0EF6-64B1-B14D-49B57101A8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F875978-1338-4A58-45F8-1FA6B9A7E09F}"/>
              </a:ext>
            </a:extLst>
          </p:cNvPr>
          <p:cNvSpPr>
            <a:spLocks noGrp="1"/>
          </p:cNvSpPr>
          <p:nvPr>
            <p:ph type="dt" sz="half" idx="10"/>
          </p:nvPr>
        </p:nvSpPr>
        <p:spPr/>
        <p:txBody>
          <a:bodyPr/>
          <a:lstStyle/>
          <a:p>
            <a:fld id="{4A147D6F-FD86-4A18-A24C-B4BCEF1E0C21}" type="datetimeFigureOut">
              <a:rPr lang="en-IN" smtClean="0"/>
              <a:t>07-11-2023</a:t>
            </a:fld>
            <a:endParaRPr lang="en-IN"/>
          </a:p>
        </p:txBody>
      </p:sp>
      <p:sp>
        <p:nvSpPr>
          <p:cNvPr id="8" name="Footer Placeholder 7">
            <a:extLst>
              <a:ext uri="{FF2B5EF4-FFF2-40B4-BE49-F238E27FC236}">
                <a16:creationId xmlns:a16="http://schemas.microsoft.com/office/drawing/2014/main" id="{2ECE267A-83B8-4824-047C-9467C03792A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9E14D1B-E6AA-5F91-A2A5-DBE63F2D2E4C}"/>
              </a:ext>
            </a:extLst>
          </p:cNvPr>
          <p:cNvSpPr>
            <a:spLocks noGrp="1"/>
          </p:cNvSpPr>
          <p:nvPr>
            <p:ph type="sldNum" sz="quarter" idx="12"/>
          </p:nvPr>
        </p:nvSpPr>
        <p:spPr/>
        <p:txBody>
          <a:bodyPr/>
          <a:lstStyle/>
          <a:p>
            <a:fld id="{FE03185B-F468-41AF-9D66-28FFB0F53B10}" type="slidenum">
              <a:rPr lang="en-IN" smtClean="0"/>
              <a:t>‹#›</a:t>
            </a:fld>
            <a:endParaRPr lang="en-IN"/>
          </a:p>
        </p:txBody>
      </p:sp>
    </p:spTree>
    <p:extLst>
      <p:ext uri="{BB962C8B-B14F-4D97-AF65-F5344CB8AC3E}">
        <p14:creationId xmlns:p14="http://schemas.microsoft.com/office/powerpoint/2010/main" val="33577158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BC82E-A43E-F501-6EE0-AAF10F8116D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DBAD5E9-4F06-A247-F827-B34C9C060654}"/>
              </a:ext>
            </a:extLst>
          </p:cNvPr>
          <p:cNvSpPr>
            <a:spLocks noGrp="1"/>
          </p:cNvSpPr>
          <p:nvPr>
            <p:ph type="dt" sz="half" idx="10"/>
          </p:nvPr>
        </p:nvSpPr>
        <p:spPr/>
        <p:txBody>
          <a:bodyPr/>
          <a:lstStyle/>
          <a:p>
            <a:fld id="{4A147D6F-FD86-4A18-A24C-B4BCEF1E0C21}" type="datetimeFigureOut">
              <a:rPr lang="en-IN" smtClean="0"/>
              <a:t>07-11-2023</a:t>
            </a:fld>
            <a:endParaRPr lang="en-IN"/>
          </a:p>
        </p:txBody>
      </p:sp>
      <p:sp>
        <p:nvSpPr>
          <p:cNvPr id="4" name="Footer Placeholder 3">
            <a:extLst>
              <a:ext uri="{FF2B5EF4-FFF2-40B4-BE49-F238E27FC236}">
                <a16:creationId xmlns:a16="http://schemas.microsoft.com/office/drawing/2014/main" id="{8002253A-5948-A3C4-B942-8255178582F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BC0AF3A-0DBC-E54E-4DD9-598AADA3AC1C}"/>
              </a:ext>
            </a:extLst>
          </p:cNvPr>
          <p:cNvSpPr>
            <a:spLocks noGrp="1"/>
          </p:cNvSpPr>
          <p:nvPr>
            <p:ph type="sldNum" sz="quarter" idx="12"/>
          </p:nvPr>
        </p:nvSpPr>
        <p:spPr/>
        <p:txBody>
          <a:bodyPr/>
          <a:lstStyle/>
          <a:p>
            <a:fld id="{FE03185B-F468-41AF-9D66-28FFB0F53B10}" type="slidenum">
              <a:rPr lang="en-IN" smtClean="0"/>
              <a:t>‹#›</a:t>
            </a:fld>
            <a:endParaRPr lang="en-IN"/>
          </a:p>
        </p:txBody>
      </p:sp>
    </p:spTree>
    <p:extLst>
      <p:ext uri="{BB962C8B-B14F-4D97-AF65-F5344CB8AC3E}">
        <p14:creationId xmlns:p14="http://schemas.microsoft.com/office/powerpoint/2010/main" val="770224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A70B4F-2439-80C2-464C-9C63B926E526}"/>
              </a:ext>
            </a:extLst>
          </p:cNvPr>
          <p:cNvSpPr>
            <a:spLocks noGrp="1"/>
          </p:cNvSpPr>
          <p:nvPr>
            <p:ph type="dt" sz="half" idx="10"/>
          </p:nvPr>
        </p:nvSpPr>
        <p:spPr/>
        <p:txBody>
          <a:bodyPr/>
          <a:lstStyle/>
          <a:p>
            <a:fld id="{4A147D6F-FD86-4A18-A24C-B4BCEF1E0C21}" type="datetimeFigureOut">
              <a:rPr lang="en-IN" smtClean="0"/>
              <a:t>07-11-2023</a:t>
            </a:fld>
            <a:endParaRPr lang="en-IN"/>
          </a:p>
        </p:txBody>
      </p:sp>
      <p:sp>
        <p:nvSpPr>
          <p:cNvPr id="3" name="Footer Placeholder 2">
            <a:extLst>
              <a:ext uri="{FF2B5EF4-FFF2-40B4-BE49-F238E27FC236}">
                <a16:creationId xmlns:a16="http://schemas.microsoft.com/office/drawing/2014/main" id="{67D4974E-7A21-C45E-E147-206BE050916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52E9223-559E-11AD-4181-B6A64E2BBD7A}"/>
              </a:ext>
            </a:extLst>
          </p:cNvPr>
          <p:cNvSpPr>
            <a:spLocks noGrp="1"/>
          </p:cNvSpPr>
          <p:nvPr>
            <p:ph type="sldNum" sz="quarter" idx="12"/>
          </p:nvPr>
        </p:nvSpPr>
        <p:spPr/>
        <p:txBody>
          <a:bodyPr/>
          <a:lstStyle/>
          <a:p>
            <a:fld id="{FE03185B-F468-41AF-9D66-28FFB0F53B10}" type="slidenum">
              <a:rPr lang="en-IN" smtClean="0"/>
              <a:t>‹#›</a:t>
            </a:fld>
            <a:endParaRPr lang="en-IN"/>
          </a:p>
        </p:txBody>
      </p:sp>
    </p:spTree>
    <p:extLst>
      <p:ext uri="{BB962C8B-B14F-4D97-AF65-F5344CB8AC3E}">
        <p14:creationId xmlns:p14="http://schemas.microsoft.com/office/powerpoint/2010/main" val="24042737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389C9-F910-3F9B-B7D9-1E8A733BE8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F031EC8-FA8D-AAD6-1DD1-A1A5AB7528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E9B7A80-62A7-4876-95B6-0710044318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939D03-AB48-7662-81C2-AA2E175C0F7C}"/>
              </a:ext>
            </a:extLst>
          </p:cNvPr>
          <p:cNvSpPr>
            <a:spLocks noGrp="1"/>
          </p:cNvSpPr>
          <p:nvPr>
            <p:ph type="dt" sz="half" idx="10"/>
          </p:nvPr>
        </p:nvSpPr>
        <p:spPr/>
        <p:txBody>
          <a:bodyPr/>
          <a:lstStyle/>
          <a:p>
            <a:fld id="{4A147D6F-FD86-4A18-A24C-B4BCEF1E0C21}" type="datetimeFigureOut">
              <a:rPr lang="en-IN" smtClean="0"/>
              <a:t>07-11-2023</a:t>
            </a:fld>
            <a:endParaRPr lang="en-IN"/>
          </a:p>
        </p:txBody>
      </p:sp>
      <p:sp>
        <p:nvSpPr>
          <p:cNvPr id="6" name="Footer Placeholder 5">
            <a:extLst>
              <a:ext uri="{FF2B5EF4-FFF2-40B4-BE49-F238E27FC236}">
                <a16:creationId xmlns:a16="http://schemas.microsoft.com/office/drawing/2014/main" id="{1D35A65F-2EB6-08EA-A4A3-045788A948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1E4A40-F76A-BD0F-808B-3B24EE222866}"/>
              </a:ext>
            </a:extLst>
          </p:cNvPr>
          <p:cNvSpPr>
            <a:spLocks noGrp="1"/>
          </p:cNvSpPr>
          <p:nvPr>
            <p:ph type="sldNum" sz="quarter" idx="12"/>
          </p:nvPr>
        </p:nvSpPr>
        <p:spPr/>
        <p:txBody>
          <a:bodyPr/>
          <a:lstStyle/>
          <a:p>
            <a:fld id="{FE03185B-F468-41AF-9D66-28FFB0F53B10}" type="slidenum">
              <a:rPr lang="en-IN" smtClean="0"/>
              <a:t>‹#›</a:t>
            </a:fld>
            <a:endParaRPr lang="en-IN"/>
          </a:p>
        </p:txBody>
      </p:sp>
    </p:spTree>
    <p:extLst>
      <p:ext uri="{BB962C8B-B14F-4D97-AF65-F5344CB8AC3E}">
        <p14:creationId xmlns:p14="http://schemas.microsoft.com/office/powerpoint/2010/main" val="1011198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77374-0BFA-9FB5-3429-0DA71D4A39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C21C24D-0FED-848B-7E60-C32E8C736D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79D1FB4-43D2-BCAB-1DC3-F2A8651670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F1810B-D0F9-A58D-9DF7-B29462FDE187}"/>
              </a:ext>
            </a:extLst>
          </p:cNvPr>
          <p:cNvSpPr>
            <a:spLocks noGrp="1"/>
          </p:cNvSpPr>
          <p:nvPr>
            <p:ph type="dt" sz="half" idx="10"/>
          </p:nvPr>
        </p:nvSpPr>
        <p:spPr/>
        <p:txBody>
          <a:bodyPr/>
          <a:lstStyle/>
          <a:p>
            <a:fld id="{4A147D6F-FD86-4A18-A24C-B4BCEF1E0C21}" type="datetimeFigureOut">
              <a:rPr lang="en-IN" smtClean="0"/>
              <a:t>07-11-2023</a:t>
            </a:fld>
            <a:endParaRPr lang="en-IN"/>
          </a:p>
        </p:txBody>
      </p:sp>
      <p:sp>
        <p:nvSpPr>
          <p:cNvPr id="6" name="Footer Placeholder 5">
            <a:extLst>
              <a:ext uri="{FF2B5EF4-FFF2-40B4-BE49-F238E27FC236}">
                <a16:creationId xmlns:a16="http://schemas.microsoft.com/office/drawing/2014/main" id="{C9FD45B2-C367-395A-5EDB-38EEB309A4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5FD3021-48FF-4A94-4B7D-D4B8080E30A1}"/>
              </a:ext>
            </a:extLst>
          </p:cNvPr>
          <p:cNvSpPr>
            <a:spLocks noGrp="1"/>
          </p:cNvSpPr>
          <p:nvPr>
            <p:ph type="sldNum" sz="quarter" idx="12"/>
          </p:nvPr>
        </p:nvSpPr>
        <p:spPr/>
        <p:txBody>
          <a:bodyPr/>
          <a:lstStyle/>
          <a:p>
            <a:fld id="{FE03185B-F468-41AF-9D66-28FFB0F53B10}" type="slidenum">
              <a:rPr lang="en-IN" smtClean="0"/>
              <a:t>‹#›</a:t>
            </a:fld>
            <a:endParaRPr lang="en-IN"/>
          </a:p>
        </p:txBody>
      </p:sp>
    </p:spTree>
    <p:extLst>
      <p:ext uri="{BB962C8B-B14F-4D97-AF65-F5344CB8AC3E}">
        <p14:creationId xmlns:p14="http://schemas.microsoft.com/office/powerpoint/2010/main" val="2911419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E8096-1F5A-3E9B-ED33-4A051F56CE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9FB7688-D599-6D61-5893-13F23EF61F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B0DD76-61A1-A5A5-5C8F-0B8AFEA4CE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147D6F-FD86-4A18-A24C-B4BCEF1E0C21}" type="datetimeFigureOut">
              <a:rPr lang="en-IN" smtClean="0"/>
              <a:t>07-11-2023</a:t>
            </a:fld>
            <a:endParaRPr lang="en-IN"/>
          </a:p>
        </p:txBody>
      </p:sp>
      <p:sp>
        <p:nvSpPr>
          <p:cNvPr id="5" name="Footer Placeholder 4">
            <a:extLst>
              <a:ext uri="{FF2B5EF4-FFF2-40B4-BE49-F238E27FC236}">
                <a16:creationId xmlns:a16="http://schemas.microsoft.com/office/drawing/2014/main" id="{D3FC6895-8C90-C2A8-BBB2-ADD73F7728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57D000C-D082-8D0D-E450-264E11071B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03185B-F468-41AF-9D66-28FFB0F53B10}" type="slidenum">
              <a:rPr lang="en-IN" smtClean="0"/>
              <a:t>‹#›</a:t>
            </a:fld>
            <a:endParaRPr lang="en-IN"/>
          </a:p>
        </p:txBody>
      </p:sp>
    </p:spTree>
    <p:extLst>
      <p:ext uri="{BB962C8B-B14F-4D97-AF65-F5344CB8AC3E}">
        <p14:creationId xmlns:p14="http://schemas.microsoft.com/office/powerpoint/2010/main" val="577046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88107B-82D9-63B5-26EC-D152ACB34694}"/>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4600" b="1" dirty="0">
                <a:solidFill>
                  <a:srgbClr val="00B050"/>
                </a:solidFill>
              </a:rPr>
              <a:t>Smart Wearable device for plants</a:t>
            </a:r>
          </a:p>
        </p:txBody>
      </p:sp>
      <p:sp>
        <p:nvSpPr>
          <p:cNvPr id="3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5AAE01D-8CF3-06C4-3700-05AD81F0E3C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200" b="1" dirty="0"/>
              <a:t>Presented By : -</a:t>
            </a:r>
          </a:p>
          <a:p>
            <a:pPr indent="-228600">
              <a:lnSpc>
                <a:spcPct val="90000"/>
              </a:lnSpc>
              <a:spcAft>
                <a:spcPts val="600"/>
              </a:spcAft>
              <a:buFont typeface="Arial" panose="020B0604020202020204" pitchFamily="34" charset="0"/>
              <a:buChar char="•"/>
            </a:pPr>
            <a:r>
              <a:rPr lang="en-US" sz="2200" dirty="0"/>
              <a:t>           Satish Kumar</a:t>
            </a:r>
          </a:p>
          <a:p>
            <a:pPr indent="-228600">
              <a:lnSpc>
                <a:spcPct val="90000"/>
              </a:lnSpc>
              <a:spcAft>
                <a:spcPts val="600"/>
              </a:spcAft>
              <a:buFont typeface="Arial" panose="020B0604020202020204" pitchFamily="34" charset="0"/>
              <a:buChar char="•"/>
            </a:pPr>
            <a:r>
              <a:rPr lang="en-US" sz="2200" dirty="0"/>
              <a:t>           Saroj Kumar</a:t>
            </a:r>
          </a:p>
          <a:p>
            <a:pPr indent="-228600">
              <a:lnSpc>
                <a:spcPct val="90000"/>
              </a:lnSpc>
              <a:spcAft>
                <a:spcPts val="600"/>
              </a:spcAft>
              <a:buFont typeface="Arial" panose="020B0604020202020204" pitchFamily="34" charset="0"/>
              <a:buChar char="•"/>
            </a:pPr>
            <a:r>
              <a:rPr lang="en-US" sz="2200" dirty="0"/>
              <a:t>           </a:t>
            </a:r>
            <a:r>
              <a:rPr lang="en-US" sz="2200" dirty="0" err="1"/>
              <a:t>Ekhlakh</a:t>
            </a:r>
            <a:r>
              <a:rPr lang="en-US" sz="2200" dirty="0"/>
              <a:t> Ahmad</a:t>
            </a:r>
          </a:p>
          <a:p>
            <a:pPr indent="-228600">
              <a:lnSpc>
                <a:spcPct val="90000"/>
              </a:lnSpc>
              <a:spcAft>
                <a:spcPts val="600"/>
              </a:spcAft>
              <a:buFont typeface="Arial" panose="020B0604020202020204" pitchFamily="34" charset="0"/>
              <a:buChar char="•"/>
            </a:pPr>
            <a:r>
              <a:rPr lang="en-US" sz="2200" dirty="0"/>
              <a:t>           Sonpal </a:t>
            </a:r>
          </a:p>
        </p:txBody>
      </p:sp>
      <p:pic>
        <p:nvPicPr>
          <p:cNvPr id="5" name="Content Placeholder 4" descr="A plant next to a window&#10;&#10;Description automatically generated">
            <a:extLst>
              <a:ext uri="{FF2B5EF4-FFF2-40B4-BE49-F238E27FC236}">
                <a16:creationId xmlns:a16="http://schemas.microsoft.com/office/drawing/2014/main" id="{90865C2F-ABCF-418F-006F-1394338D06D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569" r="1620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030749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1DA5E-FFD2-1527-9011-353F9A8D00BA}"/>
              </a:ext>
            </a:extLst>
          </p:cNvPr>
          <p:cNvSpPr>
            <a:spLocks noGrp="1"/>
          </p:cNvSpPr>
          <p:nvPr>
            <p:ph type="title"/>
          </p:nvPr>
        </p:nvSpPr>
        <p:spPr>
          <a:xfrm>
            <a:off x="876692" y="741391"/>
            <a:ext cx="5479719" cy="1616203"/>
          </a:xfrm>
        </p:spPr>
        <p:txBody>
          <a:bodyPr anchor="b">
            <a:normAutofit/>
          </a:bodyPr>
          <a:lstStyle/>
          <a:p>
            <a:pPr>
              <a:spcAft>
                <a:spcPts val="800"/>
              </a:spcAft>
            </a:pPr>
            <a:r>
              <a:rPr lang="en-US" sz="3200" b="1" kern="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Why It's Important</a:t>
            </a:r>
            <a:endParaRPr lang="en-IN" sz="3200" dirty="0">
              <a:solidFill>
                <a:srgbClr val="00B050"/>
              </a:solidFill>
            </a:endParaRPr>
          </a:p>
        </p:txBody>
      </p:sp>
      <p:sp>
        <p:nvSpPr>
          <p:cNvPr id="3" name="Content Placeholder 2">
            <a:extLst>
              <a:ext uri="{FF2B5EF4-FFF2-40B4-BE49-F238E27FC236}">
                <a16:creationId xmlns:a16="http://schemas.microsoft.com/office/drawing/2014/main" id="{C0B25350-2CC7-2879-BC02-B2FD71A62862}"/>
              </a:ext>
            </a:extLst>
          </p:cNvPr>
          <p:cNvSpPr>
            <a:spLocks noGrp="1"/>
          </p:cNvSpPr>
          <p:nvPr>
            <p:ph idx="1"/>
          </p:nvPr>
        </p:nvSpPr>
        <p:spPr>
          <a:xfrm>
            <a:off x="559294" y="2760954"/>
            <a:ext cx="5797118" cy="3220353"/>
          </a:xfrm>
        </p:spPr>
        <p:txBody>
          <a:bodyPr anchor="t">
            <a:normAutofit/>
          </a:bodyPr>
          <a:lstStyle/>
          <a:p>
            <a:pPr>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Why are we doing this? Because plants are vital. They give us clean air and tasty food. But sometimes, taking care of them can be a bit tricky. Our smart plant gadget is like a plant superhero. </a:t>
            </a:r>
          </a:p>
          <a:p>
            <a:pPr>
              <a:spcAft>
                <a:spcPts val="80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It makes sure they get just the right amount of sunlight, water, and care. And when it does that, it's not only making your life easier but also helping the environment. Our project is a small step towards a world with more greenery and sustainability, making it a better place for all of us.</a:t>
            </a:r>
            <a:endParaRPr lang="en-IN" sz="17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700" dirty="0"/>
          </a:p>
        </p:txBody>
      </p:sp>
      <p:pic>
        <p:nvPicPr>
          <p:cNvPr id="5" name="Picture 4" descr="Cross section of young plant and roots">
            <a:extLst>
              <a:ext uri="{FF2B5EF4-FFF2-40B4-BE49-F238E27FC236}">
                <a16:creationId xmlns:a16="http://schemas.microsoft.com/office/drawing/2014/main" id="{FF9A03CE-2B66-F234-049E-9357FFDE14ED}"/>
              </a:ext>
            </a:extLst>
          </p:cNvPr>
          <p:cNvPicPr>
            <a:picLocks noChangeAspect="1"/>
          </p:cNvPicPr>
          <p:nvPr/>
        </p:nvPicPr>
        <p:blipFill rotWithShape="1">
          <a:blip r:embed="rId2"/>
          <a:srcRect l="45835" r="2858"/>
          <a:stretch/>
        </p:blipFill>
        <p:spPr>
          <a:xfrm>
            <a:off x="7270812" y="10"/>
            <a:ext cx="4921187" cy="6857990"/>
          </a:xfrm>
          <a:prstGeom prst="rect">
            <a:avLst/>
          </a:prstGeom>
        </p:spPr>
      </p:pic>
      <p:grpSp>
        <p:nvGrpSpPr>
          <p:cNvPr id="9" name="Group 8">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42971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Fern">
            <a:extLst>
              <a:ext uri="{FF2B5EF4-FFF2-40B4-BE49-F238E27FC236}">
                <a16:creationId xmlns:a16="http://schemas.microsoft.com/office/drawing/2014/main" id="{29D93496-3472-16AC-1561-DE37455F343C}"/>
              </a:ext>
            </a:extLst>
          </p:cNvPr>
          <p:cNvPicPr>
            <a:picLocks noChangeAspect="1"/>
          </p:cNvPicPr>
          <p:nvPr/>
        </p:nvPicPr>
        <p:blipFill rotWithShape="1">
          <a:blip r:embed="rId2"/>
          <a:srcRect l="49" r="5833" b="-1"/>
          <a:stretch/>
        </p:blipFill>
        <p:spPr>
          <a:xfrm>
            <a:off x="1" y="10"/>
            <a:ext cx="9019712" cy="6857990"/>
          </a:xfrm>
          <a:prstGeom prst="rect">
            <a:avLst/>
          </a:prstGeom>
        </p:spPr>
      </p:pic>
      <p:sp>
        <p:nvSpPr>
          <p:cNvPr id="27"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D6535E-B88C-1EA6-EDF2-BD362766681A}"/>
              </a:ext>
            </a:extLst>
          </p:cNvPr>
          <p:cNvSpPr>
            <a:spLocks noGrp="1"/>
          </p:cNvSpPr>
          <p:nvPr>
            <p:ph type="title"/>
          </p:nvPr>
        </p:nvSpPr>
        <p:spPr>
          <a:xfrm>
            <a:off x="5978656" y="365125"/>
            <a:ext cx="6099043" cy="1899912"/>
          </a:xfrm>
        </p:spPr>
        <p:txBody>
          <a:bodyPr>
            <a:normAutofit/>
          </a:bodyPr>
          <a:lstStyle/>
          <a:p>
            <a:pPr algn="r"/>
            <a:r>
              <a:rPr lang="en-US" sz="4000" b="1" dirty="0">
                <a:solidFill>
                  <a:srgbClr val="00B050"/>
                </a:solidFill>
                <a:effectLst/>
                <a:latin typeface="+mn-lt"/>
                <a:ea typeface="Times New Roman" panose="02020603050405020304" pitchFamily="18" charset="0"/>
              </a:rPr>
              <a:t>ADVANTAGES OF THE</a:t>
            </a:r>
            <a:r>
              <a:rPr lang="en-US" sz="4000" b="1" dirty="0">
                <a:solidFill>
                  <a:srgbClr val="00B050"/>
                </a:solidFill>
                <a:latin typeface="+mn-lt"/>
                <a:ea typeface="Times New Roman" panose="02020603050405020304" pitchFamily="18" charset="0"/>
              </a:rPr>
              <a:t> INVENTION</a:t>
            </a:r>
            <a:endParaRPr lang="en-IN" sz="4000" dirty="0">
              <a:solidFill>
                <a:srgbClr val="00B050"/>
              </a:solidFill>
              <a:latin typeface="+mn-lt"/>
            </a:endParaRPr>
          </a:p>
        </p:txBody>
      </p:sp>
      <p:sp>
        <p:nvSpPr>
          <p:cNvPr id="3" name="Content Placeholder 2">
            <a:extLst>
              <a:ext uri="{FF2B5EF4-FFF2-40B4-BE49-F238E27FC236}">
                <a16:creationId xmlns:a16="http://schemas.microsoft.com/office/drawing/2014/main" id="{7954567C-DD3B-EC34-A0C8-1F4CCE6CCA04}"/>
              </a:ext>
            </a:extLst>
          </p:cNvPr>
          <p:cNvSpPr>
            <a:spLocks noGrp="1"/>
          </p:cNvSpPr>
          <p:nvPr>
            <p:ph idx="1"/>
          </p:nvPr>
        </p:nvSpPr>
        <p:spPr>
          <a:xfrm>
            <a:off x="5981702" y="2265037"/>
            <a:ext cx="6095998" cy="3992888"/>
          </a:xfrm>
        </p:spPr>
        <p:txBody>
          <a:bodyPr>
            <a:normAutofit/>
          </a:bodyPr>
          <a:lstStyle/>
          <a:p>
            <a:pPr marL="342900" lvl="0" indent="-342900">
              <a:spcAft>
                <a:spcPts val="750"/>
              </a:spcAft>
              <a:buSzPts val="1000"/>
              <a:buFont typeface="Symbol" panose="05050102010706020507" pitchFamily="18" charset="2"/>
              <a:buChar char=""/>
              <a:tabLst>
                <a:tab pos="457200" algn="l"/>
              </a:tabLst>
            </a:pPr>
            <a:r>
              <a:rPr lang="en-IN" sz="1700" b="1" dirty="0">
                <a:effectLst/>
                <a:ea typeface="Times New Roman" panose="02020603050405020304" pitchFamily="18" charset="0"/>
              </a:rPr>
              <a:t>Low-cost: </a:t>
            </a:r>
            <a:r>
              <a:rPr lang="en-IN" sz="1700" dirty="0">
                <a:effectLst/>
                <a:ea typeface="Times New Roman" panose="02020603050405020304" pitchFamily="18" charset="0"/>
              </a:rPr>
              <a:t>The device is made using inexpensive components, making it affordable for a wide range of consumers.</a:t>
            </a:r>
          </a:p>
          <a:p>
            <a:pPr marL="342900" lvl="0" indent="-342900">
              <a:spcAft>
                <a:spcPts val="750"/>
              </a:spcAft>
              <a:buSzPts val="1000"/>
              <a:buFont typeface="Symbol" panose="05050102010706020507" pitchFamily="18" charset="2"/>
              <a:buChar char=""/>
              <a:tabLst>
                <a:tab pos="457200" algn="l"/>
              </a:tabLst>
            </a:pPr>
            <a:r>
              <a:rPr lang="en-IN" sz="1700" b="1" dirty="0">
                <a:effectLst/>
                <a:ea typeface="Times New Roman" panose="02020603050405020304" pitchFamily="18" charset="0"/>
              </a:rPr>
              <a:t>Wearable: </a:t>
            </a:r>
            <a:r>
              <a:rPr lang="en-IN" sz="1700" dirty="0">
                <a:effectLst/>
                <a:ea typeface="Times New Roman" panose="02020603050405020304" pitchFamily="18" charset="0"/>
              </a:rPr>
              <a:t>The device is small and lightweight, so it can be easily attached to a plant's stem. This makes it ideal for monitoring plants in both indoor and outdoor settings.</a:t>
            </a:r>
          </a:p>
          <a:p>
            <a:pPr marL="342900" lvl="0" indent="-342900">
              <a:spcAft>
                <a:spcPts val="750"/>
              </a:spcAft>
              <a:buSzPts val="1000"/>
              <a:buFont typeface="Symbol" panose="05050102010706020507" pitchFamily="18" charset="2"/>
              <a:buChar char=""/>
              <a:tabLst>
                <a:tab pos="457200" algn="l"/>
              </a:tabLst>
            </a:pPr>
            <a:r>
              <a:rPr lang="en-IN" sz="1700" b="1" dirty="0">
                <a:effectLst/>
                <a:ea typeface="Times New Roman" panose="02020603050405020304" pitchFamily="18" charset="0"/>
              </a:rPr>
              <a:t>Real-time data collection: </a:t>
            </a:r>
            <a:r>
              <a:rPr lang="en-IN" sz="1700" dirty="0">
                <a:effectLst/>
                <a:ea typeface="Times New Roman" panose="02020603050405020304" pitchFamily="18" charset="0"/>
              </a:rPr>
              <a:t>The device can collect data on plant health in real time. This allows users to quickly identify and address any problems.</a:t>
            </a:r>
          </a:p>
          <a:p>
            <a:pPr marL="342900" lvl="0" indent="-342900">
              <a:spcAft>
                <a:spcPts val="750"/>
              </a:spcAft>
              <a:buSzPts val="1000"/>
              <a:buFont typeface="Symbol" panose="05050102010706020507" pitchFamily="18" charset="2"/>
              <a:buChar char=""/>
              <a:tabLst>
                <a:tab pos="457200" algn="l"/>
              </a:tabLst>
            </a:pPr>
            <a:r>
              <a:rPr lang="en-IN" sz="1700" b="1" dirty="0">
                <a:effectLst/>
                <a:ea typeface="Times New Roman" panose="02020603050405020304" pitchFamily="18" charset="0"/>
              </a:rPr>
              <a:t>Easy to use: </a:t>
            </a:r>
            <a:r>
              <a:rPr lang="en-IN" sz="1700" dirty="0">
                <a:effectLst/>
                <a:ea typeface="Times New Roman" panose="02020603050405020304" pitchFamily="18" charset="0"/>
              </a:rPr>
              <a:t>The device is easy to use and requires no technical expertise. Users can simply attach the device to the plant and start monitoring.</a:t>
            </a:r>
          </a:p>
          <a:p>
            <a:endParaRPr lang="en-IN" sz="1700" dirty="0"/>
          </a:p>
        </p:txBody>
      </p:sp>
    </p:spTree>
    <p:extLst>
      <p:ext uri="{BB962C8B-B14F-4D97-AF65-F5344CB8AC3E}">
        <p14:creationId xmlns:p14="http://schemas.microsoft.com/office/powerpoint/2010/main" val="2560355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42EA47-22D3-35A8-52C7-A939227DCC8E}"/>
              </a:ext>
            </a:extLst>
          </p:cNvPr>
          <p:cNvSpPr>
            <a:spLocks noGrp="1"/>
          </p:cNvSpPr>
          <p:nvPr>
            <p:ph type="title"/>
          </p:nvPr>
        </p:nvSpPr>
        <p:spPr>
          <a:xfrm>
            <a:off x="6513788" y="365125"/>
            <a:ext cx="4840010" cy="1330325"/>
          </a:xfrm>
        </p:spPr>
        <p:txBody>
          <a:bodyPr>
            <a:normAutofit/>
          </a:bodyPr>
          <a:lstStyle/>
          <a:p>
            <a:r>
              <a:rPr lang="en-US" dirty="0">
                <a:solidFill>
                  <a:srgbClr val="00B050"/>
                </a:solidFill>
              </a:rPr>
              <a:t>Conclusion</a:t>
            </a:r>
            <a:endParaRPr lang="en-IN" dirty="0">
              <a:solidFill>
                <a:srgbClr val="00B050"/>
              </a:solidFill>
            </a:endParaRPr>
          </a:p>
        </p:txBody>
      </p:sp>
      <p:pic>
        <p:nvPicPr>
          <p:cNvPr id="5" name="Picture 4" descr="Bird's eye view of a person's hand planting">
            <a:extLst>
              <a:ext uri="{FF2B5EF4-FFF2-40B4-BE49-F238E27FC236}">
                <a16:creationId xmlns:a16="http://schemas.microsoft.com/office/drawing/2014/main" id="{8351A9A3-C7DB-48AC-7F82-AD276EDC5986}"/>
              </a:ext>
            </a:extLst>
          </p:cNvPr>
          <p:cNvPicPr>
            <a:picLocks noChangeAspect="1"/>
          </p:cNvPicPr>
          <p:nvPr/>
        </p:nvPicPr>
        <p:blipFill rotWithShape="1">
          <a:blip r:embed="rId2"/>
          <a:srcRect l="40467" r="-1"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496CE298-7FBB-661D-208B-20ED3A99214F}"/>
              </a:ext>
            </a:extLst>
          </p:cNvPr>
          <p:cNvSpPr>
            <a:spLocks noGrp="1"/>
          </p:cNvSpPr>
          <p:nvPr>
            <p:ph idx="1"/>
          </p:nvPr>
        </p:nvSpPr>
        <p:spPr>
          <a:xfrm>
            <a:off x="6000750" y="1962150"/>
            <a:ext cx="5962650" cy="4214813"/>
          </a:xfrm>
        </p:spPr>
        <p:txBody>
          <a:bodyPr>
            <a:normAutofit/>
          </a:bodyPr>
          <a:lstStyle/>
          <a:p>
            <a:pPr>
              <a:buFont typeface="Arial" panose="020B0604020202020204" pitchFamily="34" charset="0"/>
              <a:buChar char="•"/>
            </a:pPr>
            <a:r>
              <a:rPr lang="en-US" sz="1800" b="0" i="0" dirty="0">
                <a:effectLst/>
                <a:latin typeface="Google Sans"/>
              </a:rPr>
              <a:t>Farmers are using smart wearable devices to monitor the moisture levels in their soil, which helps them to avoid over-irrigation.</a:t>
            </a:r>
          </a:p>
          <a:p>
            <a:pPr>
              <a:buFont typeface="Arial" panose="020B0604020202020204" pitchFamily="34" charset="0"/>
              <a:buChar char="•"/>
            </a:pPr>
            <a:r>
              <a:rPr lang="en-US" sz="1800" b="0" i="0" dirty="0">
                <a:effectLst/>
                <a:latin typeface="Google Sans"/>
              </a:rPr>
              <a:t>Growers are using smart wearable devices to track the temperature and humidity in their greenhouses, which helps them to ensure optimal growing conditions.</a:t>
            </a:r>
          </a:p>
          <a:p>
            <a:pPr>
              <a:buFont typeface="Arial" panose="020B0604020202020204" pitchFamily="34" charset="0"/>
              <a:buChar char="•"/>
            </a:pPr>
            <a:r>
              <a:rPr lang="en-US" sz="1800" b="0" i="0" dirty="0">
                <a:effectLst/>
                <a:latin typeface="Google Sans"/>
              </a:rPr>
              <a:t>Consumers are using smart wearable devices to monitor the growth of their houseplants, which helps them to identify and address any problems early on.</a:t>
            </a:r>
          </a:p>
          <a:p>
            <a:r>
              <a:rPr lang="en-US" sz="1800" b="0" i="0" dirty="0">
                <a:effectLst/>
                <a:latin typeface="Google Sans"/>
              </a:rPr>
              <a:t>Managing water resources: Smart wearable devices can be used to monitor soil moisture levels and water usage, which helps farmers and growers to conserve water and use it more efficiently.</a:t>
            </a:r>
          </a:p>
          <a:p>
            <a:pPr>
              <a:buFont typeface="Arial" panose="020B0604020202020204" pitchFamily="34" charset="0"/>
              <a:buChar char="•"/>
            </a:pPr>
            <a:endParaRPr lang="en-US" sz="1600" b="0" i="0" dirty="0">
              <a:effectLst/>
              <a:latin typeface="Google Sans"/>
            </a:endParaRPr>
          </a:p>
          <a:p>
            <a:endParaRPr lang="en-IN" sz="1600" dirty="0"/>
          </a:p>
        </p:txBody>
      </p:sp>
    </p:spTree>
    <p:extLst>
      <p:ext uri="{BB962C8B-B14F-4D97-AF65-F5344CB8AC3E}">
        <p14:creationId xmlns:p14="http://schemas.microsoft.com/office/powerpoint/2010/main" val="1342284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C4AFA5-C521-1C49-884A-30E1299A1FEA}"/>
              </a:ext>
            </a:extLst>
          </p:cNvPr>
          <p:cNvSpPr>
            <a:spLocks noGrp="1"/>
          </p:cNvSpPr>
          <p:nvPr>
            <p:ph type="title"/>
          </p:nvPr>
        </p:nvSpPr>
        <p:spPr>
          <a:xfrm>
            <a:off x="640080" y="325369"/>
            <a:ext cx="4368602" cy="1956841"/>
          </a:xfrm>
        </p:spPr>
        <p:txBody>
          <a:bodyPr anchor="b">
            <a:normAutofit/>
          </a:bodyPr>
          <a:lstStyle/>
          <a:p>
            <a:r>
              <a:rPr lang="en-US" sz="5400" b="1" dirty="0">
                <a:solidFill>
                  <a:srgbClr val="00B050"/>
                </a:solidFill>
              </a:rPr>
              <a:t>Contents</a:t>
            </a:r>
            <a:endParaRPr lang="en-IN" sz="5400" b="1" dirty="0">
              <a:solidFill>
                <a:srgbClr val="00B050"/>
              </a:solidFill>
            </a:endParaRPr>
          </a:p>
        </p:txBody>
      </p:sp>
      <p:sp>
        <p:nvSpPr>
          <p:cNvPr id="2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2">
            <a:extLst>
              <a:ext uri="{FF2B5EF4-FFF2-40B4-BE49-F238E27FC236}">
                <a16:creationId xmlns:a16="http://schemas.microsoft.com/office/drawing/2014/main" id="{C3A27BD7-0D78-08DE-449D-A7D51A2DE37F}"/>
              </a:ext>
            </a:extLst>
          </p:cNvPr>
          <p:cNvSpPr>
            <a:spLocks noGrp="1"/>
          </p:cNvSpPr>
          <p:nvPr>
            <p:ph idx="1"/>
          </p:nvPr>
        </p:nvSpPr>
        <p:spPr>
          <a:xfrm>
            <a:off x="640080" y="2872899"/>
            <a:ext cx="4243589" cy="3320668"/>
          </a:xfrm>
        </p:spPr>
        <p:txBody>
          <a:bodyPr>
            <a:normAutofit fontScale="92500" lnSpcReduction="10000"/>
          </a:bodyPr>
          <a:lstStyle/>
          <a:p>
            <a:r>
              <a:rPr lang="en-US" sz="1700" dirty="0"/>
              <a:t>Problem Statement</a:t>
            </a:r>
          </a:p>
          <a:p>
            <a:r>
              <a:rPr lang="en-US" sz="1700" dirty="0"/>
              <a:t>Introduction</a:t>
            </a:r>
          </a:p>
          <a:p>
            <a:r>
              <a:rPr lang="en-US" sz="1700" dirty="0"/>
              <a:t>Past Work</a:t>
            </a:r>
          </a:p>
          <a:p>
            <a:r>
              <a:rPr lang="en-US" sz="1700" dirty="0"/>
              <a:t>Block Diagram</a:t>
            </a:r>
          </a:p>
          <a:p>
            <a:r>
              <a:rPr lang="en-US" sz="1700" dirty="0"/>
              <a:t>Components Details</a:t>
            </a:r>
          </a:p>
          <a:p>
            <a:r>
              <a:rPr lang="en-US" sz="1700" dirty="0"/>
              <a:t>Circuit Diagram</a:t>
            </a:r>
          </a:p>
          <a:p>
            <a:r>
              <a:rPr lang="en-US" sz="1700" dirty="0"/>
              <a:t>Working</a:t>
            </a:r>
          </a:p>
          <a:p>
            <a:r>
              <a:rPr lang="en-US" sz="1700" dirty="0"/>
              <a:t>Why It’s Important</a:t>
            </a:r>
          </a:p>
          <a:p>
            <a:r>
              <a:rPr lang="en-US" sz="1700" dirty="0"/>
              <a:t>Advantages Of The Invention</a:t>
            </a:r>
          </a:p>
          <a:p>
            <a:r>
              <a:rPr lang="en-US" sz="1700" dirty="0"/>
              <a:t>Conclusion and Future Scope</a:t>
            </a:r>
          </a:p>
        </p:txBody>
      </p:sp>
      <p:pic>
        <p:nvPicPr>
          <p:cNvPr id="20" name="Picture 19" descr="Rolls of blueprints">
            <a:extLst>
              <a:ext uri="{FF2B5EF4-FFF2-40B4-BE49-F238E27FC236}">
                <a16:creationId xmlns:a16="http://schemas.microsoft.com/office/drawing/2014/main" id="{9C246512-BF0A-B8F5-BC95-AA550DDDCABA}"/>
              </a:ext>
            </a:extLst>
          </p:cNvPr>
          <p:cNvPicPr>
            <a:picLocks noChangeAspect="1"/>
          </p:cNvPicPr>
          <p:nvPr/>
        </p:nvPicPr>
        <p:blipFill rotWithShape="1">
          <a:blip r:embed="rId2"/>
          <a:srcRect l="33048"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92948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green grass">
            <a:extLst>
              <a:ext uri="{FF2B5EF4-FFF2-40B4-BE49-F238E27FC236}">
                <a16:creationId xmlns:a16="http://schemas.microsoft.com/office/drawing/2014/main" id="{17C18D0C-43A0-AA12-21B5-7E29F3B722B8}"/>
              </a:ext>
            </a:extLst>
          </p:cNvPr>
          <p:cNvPicPr>
            <a:picLocks noChangeAspect="1"/>
          </p:cNvPicPr>
          <p:nvPr/>
        </p:nvPicPr>
        <p:blipFill rotWithShape="1">
          <a:blip r:embed="rId2"/>
          <a:srcRect l="27307" r="20034"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F788D-B618-534B-7D15-1EF809023E7D}"/>
              </a:ext>
            </a:extLst>
          </p:cNvPr>
          <p:cNvSpPr>
            <a:spLocks noGrp="1"/>
          </p:cNvSpPr>
          <p:nvPr>
            <p:ph type="title"/>
          </p:nvPr>
        </p:nvSpPr>
        <p:spPr>
          <a:xfrm>
            <a:off x="6115317" y="405685"/>
            <a:ext cx="5464968" cy="1559301"/>
          </a:xfrm>
        </p:spPr>
        <p:txBody>
          <a:bodyPr>
            <a:normAutofit/>
          </a:bodyPr>
          <a:lstStyle/>
          <a:p>
            <a:r>
              <a:rPr lang="en-US" sz="4000" b="1" dirty="0">
                <a:solidFill>
                  <a:srgbClr val="00B050"/>
                </a:solidFill>
              </a:rPr>
              <a:t>Problem Statement</a:t>
            </a:r>
            <a:endParaRPr lang="en-IN" sz="4000" b="1" dirty="0">
              <a:solidFill>
                <a:srgbClr val="00B050"/>
              </a:solidFill>
            </a:endParaRPr>
          </a:p>
        </p:txBody>
      </p:sp>
      <p:sp>
        <p:nvSpPr>
          <p:cNvPr id="3" name="Content Placeholder 2">
            <a:extLst>
              <a:ext uri="{FF2B5EF4-FFF2-40B4-BE49-F238E27FC236}">
                <a16:creationId xmlns:a16="http://schemas.microsoft.com/office/drawing/2014/main" id="{4C7341E0-02FE-1519-7D65-3032456BF9A2}"/>
              </a:ext>
            </a:extLst>
          </p:cNvPr>
          <p:cNvSpPr>
            <a:spLocks noGrp="1"/>
          </p:cNvSpPr>
          <p:nvPr>
            <p:ph idx="1"/>
          </p:nvPr>
        </p:nvSpPr>
        <p:spPr>
          <a:xfrm>
            <a:off x="5566299" y="2547891"/>
            <a:ext cx="6507332" cy="3904424"/>
          </a:xfrm>
        </p:spPr>
        <p:txBody>
          <a:bodyPr anchor="ctr">
            <a:normAutofit/>
          </a:bodyPr>
          <a:lstStyle/>
          <a:p>
            <a:pPr algn="just"/>
            <a:r>
              <a:rPr lang="en-US" sz="1700" b="0" i="0" dirty="0">
                <a:effectLst/>
                <a:latin typeface="Roboto" panose="020F0502020204030204" pitchFamily="2" charset="0"/>
              </a:rPr>
              <a:t>In a world where technology meets agriculture, our work comes with an innovative solution: ‘Smart Wearable devices for plants’. Traditional plant care methods are often inaccurate, resulting in over or under watering and insufficient light, affecting crop yields and the environment Our project aims to solve this challenge with sensors advanced technology, real-time analytics</a:t>
            </a:r>
            <a:r>
              <a:rPr lang="en-US" sz="1700" dirty="0">
                <a:latin typeface="Roboto" panose="020F0502020204030204" pitchFamily="2" charset="0"/>
              </a:rPr>
              <a:t> and </a:t>
            </a:r>
            <a:r>
              <a:rPr lang="en-US" sz="1700" b="0" i="0" dirty="0">
                <a:effectLst/>
                <a:latin typeface="Roboto" panose="020F0502020204030204" pitchFamily="2" charset="0"/>
              </a:rPr>
              <a:t>IoT connectivity to provide personalized care for each plant Directly Accessible through an easy-to-use mobile app, which allows plants to be monitored remotely. This innovation promises to improve plant health, increase yields, and promote sustainable agricultural and urban gardening practices, along with technology-driven solutions for plant care.</a:t>
            </a:r>
            <a:endParaRPr lang="en-IN" sz="1700" dirty="0"/>
          </a:p>
        </p:txBody>
      </p:sp>
    </p:spTree>
    <p:extLst>
      <p:ext uri="{BB962C8B-B14F-4D97-AF65-F5344CB8AC3E}">
        <p14:creationId xmlns:p14="http://schemas.microsoft.com/office/powerpoint/2010/main" val="2465091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9F98E7-FC91-901B-1CDF-5D9F612FFAAA}"/>
              </a:ext>
            </a:extLst>
          </p:cNvPr>
          <p:cNvSpPr>
            <a:spLocks noGrp="1"/>
          </p:cNvSpPr>
          <p:nvPr>
            <p:ph type="title"/>
          </p:nvPr>
        </p:nvSpPr>
        <p:spPr>
          <a:xfrm>
            <a:off x="6513788" y="365125"/>
            <a:ext cx="4840010" cy="1807305"/>
          </a:xfrm>
        </p:spPr>
        <p:txBody>
          <a:bodyPr>
            <a:normAutofit/>
          </a:bodyPr>
          <a:lstStyle/>
          <a:p>
            <a:r>
              <a:rPr lang="en-US" b="1" dirty="0">
                <a:solidFill>
                  <a:srgbClr val="00B050"/>
                </a:solidFill>
              </a:rPr>
              <a:t>Introduction</a:t>
            </a:r>
            <a:endParaRPr lang="en-IN" b="1" dirty="0">
              <a:solidFill>
                <a:srgbClr val="00B050"/>
              </a:solidFill>
            </a:endParaRPr>
          </a:p>
        </p:txBody>
      </p:sp>
      <p:pic>
        <p:nvPicPr>
          <p:cNvPr id="5" name="Picture 4" descr="Indoor plants in pots">
            <a:extLst>
              <a:ext uri="{FF2B5EF4-FFF2-40B4-BE49-F238E27FC236}">
                <a16:creationId xmlns:a16="http://schemas.microsoft.com/office/drawing/2014/main" id="{71ADDA49-B68A-98C0-6FFE-0558F6D6212E}"/>
              </a:ext>
            </a:extLst>
          </p:cNvPr>
          <p:cNvPicPr>
            <a:picLocks noChangeAspect="1"/>
          </p:cNvPicPr>
          <p:nvPr/>
        </p:nvPicPr>
        <p:blipFill rotWithShape="1">
          <a:blip r:embed="rId2"/>
          <a:srcRect l="24432" r="16034"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9CB829C6-4BEA-8AA9-5C88-4FC9512DBC9B}"/>
              </a:ext>
            </a:extLst>
          </p:cNvPr>
          <p:cNvSpPr>
            <a:spLocks noGrp="1"/>
          </p:cNvSpPr>
          <p:nvPr>
            <p:ph idx="1"/>
          </p:nvPr>
        </p:nvSpPr>
        <p:spPr>
          <a:xfrm>
            <a:off x="6116568" y="2172430"/>
            <a:ext cx="5237229" cy="4004533"/>
          </a:xfrm>
        </p:spPr>
        <p:txBody>
          <a:bodyPr>
            <a:noAutofit/>
          </a:bodyPr>
          <a:lstStyle/>
          <a:p>
            <a:r>
              <a:rPr lang="en-US" sz="1700" kern="100" dirty="0">
                <a:effectLst/>
                <a:latin typeface="Calibri" panose="020F0502020204030204" pitchFamily="34" charset="0"/>
                <a:ea typeface="Calibri" panose="020F0502020204030204" pitchFamily="34" charset="0"/>
                <a:cs typeface="Times New Roman" panose="02020603050405020304" pitchFamily="18" charset="0"/>
              </a:rPr>
              <a:t>In today's world, technology is getting smart. You know how your phone connects to the internet? Well, think about your plants doing something similar. </a:t>
            </a:r>
          </a:p>
          <a:p>
            <a:r>
              <a:rPr lang="en-US" sz="1700" kern="100" dirty="0">
                <a:effectLst/>
                <a:latin typeface="Calibri" panose="020F0502020204030204" pitchFamily="34" charset="0"/>
                <a:ea typeface="Calibri" panose="020F0502020204030204" pitchFamily="34" charset="0"/>
                <a:cs typeface="Times New Roman" panose="02020603050405020304" pitchFamily="18" charset="0"/>
              </a:rPr>
              <a:t>We're making a special gadget for them. It's like a plant's digital helper. This gadget uses smart sensors to keep an eye on things like temperature, light, and how much water the plant needs. </a:t>
            </a:r>
          </a:p>
          <a:p>
            <a:r>
              <a:rPr lang="en-US" sz="1700" kern="100" dirty="0">
                <a:effectLst/>
                <a:latin typeface="Calibri" panose="020F0502020204030204" pitchFamily="34" charset="0"/>
                <a:ea typeface="Calibri" panose="020F0502020204030204" pitchFamily="34" charset="0"/>
                <a:cs typeface="Times New Roman" panose="02020603050405020304" pitchFamily="18" charset="0"/>
              </a:rPr>
              <a:t>The best part? You can check on your plants using your phone, no matter where you are. This project isn't just about plants; it's about making our planet greener and healthier for everyone. Let's explore how technology can make taking care of plants super easy and good for the environment.</a:t>
            </a:r>
            <a:endParaRPr lang="en-IN" sz="17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700" dirty="0"/>
          </a:p>
        </p:txBody>
      </p:sp>
    </p:spTree>
    <p:extLst>
      <p:ext uri="{BB962C8B-B14F-4D97-AF65-F5344CB8AC3E}">
        <p14:creationId xmlns:p14="http://schemas.microsoft.com/office/powerpoint/2010/main" val="35055287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pwatch">
            <a:extLst>
              <a:ext uri="{FF2B5EF4-FFF2-40B4-BE49-F238E27FC236}">
                <a16:creationId xmlns:a16="http://schemas.microsoft.com/office/drawing/2014/main" id="{866B6F1B-4103-F830-466D-4694CFBCC2FC}"/>
              </a:ext>
            </a:extLst>
          </p:cNvPr>
          <p:cNvPicPr>
            <a:picLocks noChangeAspect="1"/>
          </p:cNvPicPr>
          <p:nvPr/>
        </p:nvPicPr>
        <p:blipFill rotWithShape="1">
          <a:blip r:embed="rId2">
            <a:alphaModFix amt="40000"/>
          </a:blip>
          <a:srcRect t="4255"/>
          <a:stretch/>
        </p:blipFill>
        <p:spPr>
          <a:xfrm>
            <a:off x="20" y="10"/>
            <a:ext cx="12191980" cy="6857990"/>
          </a:xfrm>
          <a:prstGeom prst="rect">
            <a:avLst/>
          </a:prstGeom>
        </p:spPr>
      </p:pic>
      <p:sp>
        <p:nvSpPr>
          <p:cNvPr id="2" name="Title 1">
            <a:extLst>
              <a:ext uri="{FF2B5EF4-FFF2-40B4-BE49-F238E27FC236}">
                <a16:creationId xmlns:a16="http://schemas.microsoft.com/office/drawing/2014/main" id="{2D438124-C8EB-F370-76D1-B1DF14D32DCC}"/>
              </a:ext>
            </a:extLst>
          </p:cNvPr>
          <p:cNvSpPr>
            <a:spLocks noGrp="1"/>
          </p:cNvSpPr>
          <p:nvPr>
            <p:ph type="title"/>
          </p:nvPr>
        </p:nvSpPr>
        <p:spPr>
          <a:xfrm>
            <a:off x="838200" y="365125"/>
            <a:ext cx="10515600" cy="768415"/>
          </a:xfrm>
        </p:spPr>
        <p:txBody>
          <a:bodyPr>
            <a:normAutofit fontScale="90000"/>
          </a:bodyPr>
          <a:lstStyle/>
          <a:p>
            <a:r>
              <a:rPr lang="en-US" sz="5400" b="1" dirty="0">
                <a:solidFill>
                  <a:srgbClr val="00B050"/>
                </a:solidFill>
              </a:rPr>
              <a:t>Past Work</a:t>
            </a:r>
            <a:endParaRPr lang="en-IN" sz="5400" b="1" dirty="0">
              <a:solidFill>
                <a:srgbClr val="00B050"/>
              </a:solidFill>
            </a:endParaRPr>
          </a:p>
        </p:txBody>
      </p:sp>
      <p:sp>
        <p:nvSpPr>
          <p:cNvPr id="16"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5198D9-77B2-F7A0-5516-AA2ADF9A7067}"/>
              </a:ext>
            </a:extLst>
          </p:cNvPr>
          <p:cNvSpPr>
            <a:spLocks noGrp="1"/>
          </p:cNvSpPr>
          <p:nvPr>
            <p:ph idx="1"/>
          </p:nvPr>
        </p:nvSpPr>
        <p:spPr>
          <a:xfrm>
            <a:off x="838200" y="2004446"/>
            <a:ext cx="5907833" cy="4488429"/>
          </a:xfrm>
        </p:spPr>
        <p:txBody>
          <a:bodyPr>
            <a:normAutofit/>
          </a:bodyPr>
          <a:lstStyle/>
          <a:p>
            <a:pPr marL="514350" indent="-514350">
              <a:buFont typeface="+mj-lt"/>
              <a:buAutoNum type="arabicPeriod"/>
            </a:pPr>
            <a:r>
              <a:rPr lang="en-US" sz="2200" dirty="0">
                <a:solidFill>
                  <a:schemeClr val="bg1"/>
                </a:solidFill>
              </a:rPr>
              <a:t>Created a </a:t>
            </a:r>
            <a:r>
              <a:rPr lang="en-US" sz="2200" b="1" dirty="0">
                <a:solidFill>
                  <a:schemeClr val="bg1"/>
                </a:solidFill>
              </a:rPr>
              <a:t>Plant Wearable System for the health monitoring </a:t>
            </a:r>
            <a:r>
              <a:rPr lang="en-US" sz="2200" dirty="0">
                <a:solidFill>
                  <a:schemeClr val="bg1"/>
                </a:solidFill>
              </a:rPr>
              <a:t>using Raspberry Pi Zero. Used different Texas Instrument sensors like LMC555 (Relaxation Oscillator), HDC2080 (Temperature and Humidity), OPT3001 (Light Intensity) that will measure all the parameter.											(2023)</a:t>
            </a:r>
          </a:p>
          <a:p>
            <a:pPr marL="514350" indent="-514350">
              <a:buFont typeface="+mj-lt"/>
              <a:buAutoNum type="arabicPeriod"/>
            </a:pPr>
            <a:r>
              <a:rPr lang="en-US" sz="2200" dirty="0">
                <a:solidFill>
                  <a:schemeClr val="bg1"/>
                </a:solidFill>
              </a:rPr>
              <a:t>Created a </a:t>
            </a:r>
            <a:r>
              <a:rPr lang="en-US" sz="2200" b="1" dirty="0">
                <a:solidFill>
                  <a:schemeClr val="bg1"/>
                </a:solidFill>
              </a:rPr>
              <a:t>Wearable device for plant growth monitoring </a:t>
            </a:r>
            <a:r>
              <a:rPr lang="en-US" sz="2200" dirty="0">
                <a:solidFill>
                  <a:schemeClr val="bg1"/>
                </a:solidFill>
              </a:rPr>
              <a:t>that monitor the growth of the plant using camera and a BME280 for Temperature and Humidity sensor. 													(2022)</a:t>
            </a:r>
            <a:endParaRPr lang="en-IN" sz="2200" dirty="0">
              <a:solidFill>
                <a:schemeClr val="bg1"/>
              </a:solidFill>
            </a:endParaRPr>
          </a:p>
        </p:txBody>
      </p:sp>
      <p:pic>
        <p:nvPicPr>
          <p:cNvPr id="6" name="Picture 5">
            <a:extLst>
              <a:ext uri="{FF2B5EF4-FFF2-40B4-BE49-F238E27FC236}">
                <a16:creationId xmlns:a16="http://schemas.microsoft.com/office/drawing/2014/main" id="{69E71DBD-8731-7140-0CC9-214B28075968}"/>
              </a:ext>
            </a:extLst>
          </p:cNvPr>
          <p:cNvPicPr>
            <a:picLocks noChangeAspect="1"/>
          </p:cNvPicPr>
          <p:nvPr/>
        </p:nvPicPr>
        <p:blipFill>
          <a:blip r:embed="rId3"/>
          <a:stretch>
            <a:fillRect/>
          </a:stretch>
        </p:blipFill>
        <p:spPr>
          <a:xfrm>
            <a:off x="6957103" y="4035279"/>
            <a:ext cx="4396697" cy="2195671"/>
          </a:xfrm>
          <a:prstGeom prst="rect">
            <a:avLst/>
          </a:prstGeom>
        </p:spPr>
      </p:pic>
      <p:pic>
        <p:nvPicPr>
          <p:cNvPr id="8" name="Picture 7">
            <a:extLst>
              <a:ext uri="{FF2B5EF4-FFF2-40B4-BE49-F238E27FC236}">
                <a16:creationId xmlns:a16="http://schemas.microsoft.com/office/drawing/2014/main" id="{1304DAE0-953F-BAD6-4F15-AC9E1DB6A1A3}"/>
              </a:ext>
            </a:extLst>
          </p:cNvPr>
          <p:cNvPicPr>
            <a:picLocks noChangeAspect="1"/>
          </p:cNvPicPr>
          <p:nvPr/>
        </p:nvPicPr>
        <p:blipFill>
          <a:blip r:embed="rId4"/>
          <a:stretch>
            <a:fillRect/>
          </a:stretch>
        </p:blipFill>
        <p:spPr>
          <a:xfrm>
            <a:off x="7856742" y="1941162"/>
            <a:ext cx="2388271" cy="2033387"/>
          </a:xfrm>
          <a:prstGeom prst="rect">
            <a:avLst/>
          </a:prstGeom>
        </p:spPr>
      </p:pic>
    </p:spTree>
    <p:extLst>
      <p:ext uri="{BB962C8B-B14F-4D97-AF65-F5344CB8AC3E}">
        <p14:creationId xmlns:p14="http://schemas.microsoft.com/office/powerpoint/2010/main" val="1474435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6BC8DD5A-2177-6753-E2F9-C07A00190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37188-11B1-8FD3-203A-7A6032FC1FDF}"/>
              </a:ext>
            </a:extLst>
          </p:cNvPr>
          <p:cNvSpPr>
            <a:spLocks noGrp="1"/>
          </p:cNvSpPr>
          <p:nvPr>
            <p:ph type="title"/>
          </p:nvPr>
        </p:nvSpPr>
        <p:spPr>
          <a:xfrm>
            <a:off x="1142901" y="274104"/>
            <a:ext cx="9906199" cy="1157242"/>
          </a:xfrm>
        </p:spPr>
        <p:txBody>
          <a:bodyPr>
            <a:normAutofit/>
          </a:bodyPr>
          <a:lstStyle/>
          <a:p>
            <a:pPr algn="ctr"/>
            <a:r>
              <a:rPr lang="en-US" sz="4000" dirty="0">
                <a:solidFill>
                  <a:srgbClr val="00B050"/>
                </a:solidFill>
              </a:rPr>
              <a:t>Block Diagram</a:t>
            </a:r>
            <a:endParaRPr lang="en-IN" sz="4000" dirty="0">
              <a:solidFill>
                <a:srgbClr val="00B050"/>
              </a:solidFill>
            </a:endParaRPr>
          </a:p>
        </p:txBody>
      </p:sp>
      <p:pic>
        <p:nvPicPr>
          <p:cNvPr id="5" name="Content Placeholder 4" descr="A black and silver electronic device&#10;&#10;Description automatically generated with medium confidence">
            <a:extLst>
              <a:ext uri="{FF2B5EF4-FFF2-40B4-BE49-F238E27FC236}">
                <a16:creationId xmlns:a16="http://schemas.microsoft.com/office/drawing/2014/main" id="{33CD9C59-715E-D8C8-7A40-24CAF60BA1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64047" y="2991910"/>
            <a:ext cx="2003639" cy="1481719"/>
          </a:xfrm>
        </p:spPr>
      </p:pic>
      <p:pic>
        <p:nvPicPr>
          <p:cNvPr id="7" name="Picture 6" descr="A close-up of a device&#10;&#10;Description automatically generated">
            <a:extLst>
              <a:ext uri="{FF2B5EF4-FFF2-40B4-BE49-F238E27FC236}">
                <a16:creationId xmlns:a16="http://schemas.microsoft.com/office/drawing/2014/main" id="{B6B1BF2F-EFD2-5627-0B39-BAFA6862AF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842" y="2122098"/>
            <a:ext cx="1724168" cy="1724061"/>
          </a:xfrm>
          <a:prstGeom prst="rect">
            <a:avLst/>
          </a:prstGeom>
        </p:spPr>
      </p:pic>
      <p:pic>
        <p:nvPicPr>
          <p:cNvPr id="9" name="Picture 8" descr="A close-up of a small electronic device&#10;&#10;Description automatically generated">
            <a:extLst>
              <a:ext uri="{FF2B5EF4-FFF2-40B4-BE49-F238E27FC236}">
                <a16:creationId xmlns:a16="http://schemas.microsoft.com/office/drawing/2014/main" id="{8DBDA5F4-72EF-6EDC-19AE-54B581E2E5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0872" y="1877263"/>
            <a:ext cx="2442625" cy="2213729"/>
          </a:xfrm>
          <a:prstGeom prst="rect">
            <a:avLst/>
          </a:prstGeom>
        </p:spPr>
      </p:pic>
      <p:pic>
        <p:nvPicPr>
          <p:cNvPr id="13" name="Picture 12" descr="A blue circuit board with a red and white number&#10;&#10;Description automatically generated">
            <a:extLst>
              <a:ext uri="{FF2B5EF4-FFF2-40B4-BE49-F238E27FC236}">
                <a16:creationId xmlns:a16="http://schemas.microsoft.com/office/drawing/2014/main" id="{6EAC95EB-7E5E-97D9-A36C-2C5634EDF9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1245" y="4112092"/>
            <a:ext cx="2250610" cy="1724062"/>
          </a:xfrm>
          <a:prstGeom prst="rect">
            <a:avLst/>
          </a:prstGeom>
        </p:spPr>
      </p:pic>
      <p:cxnSp>
        <p:nvCxnSpPr>
          <p:cNvPr id="15" name="Straight Arrow Connector 14">
            <a:extLst>
              <a:ext uri="{FF2B5EF4-FFF2-40B4-BE49-F238E27FC236}">
                <a16:creationId xmlns:a16="http://schemas.microsoft.com/office/drawing/2014/main" id="{E164E2DB-FC0B-4FDF-7BC9-AD109D5495B8}"/>
              </a:ext>
            </a:extLst>
          </p:cNvPr>
          <p:cNvCxnSpPr/>
          <p:nvPr/>
        </p:nvCxnSpPr>
        <p:spPr>
          <a:xfrm>
            <a:off x="3689403" y="2747077"/>
            <a:ext cx="1634928" cy="7858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Connector: Elbow 16">
            <a:extLst>
              <a:ext uri="{FF2B5EF4-FFF2-40B4-BE49-F238E27FC236}">
                <a16:creationId xmlns:a16="http://schemas.microsoft.com/office/drawing/2014/main" id="{14650830-89C8-2291-6605-65301FADD488}"/>
              </a:ext>
            </a:extLst>
          </p:cNvPr>
          <p:cNvCxnSpPr/>
          <p:nvPr/>
        </p:nvCxnSpPr>
        <p:spPr>
          <a:xfrm flipV="1">
            <a:off x="3783668" y="3976494"/>
            <a:ext cx="1380379" cy="1369478"/>
          </a:xfrm>
          <a:prstGeom prst="bentConnector3">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9" name="Connector: Elbow 18">
            <a:extLst>
              <a:ext uri="{FF2B5EF4-FFF2-40B4-BE49-F238E27FC236}">
                <a16:creationId xmlns:a16="http://schemas.microsoft.com/office/drawing/2014/main" id="{D896A398-89F1-362E-4B45-5227B902E721}"/>
              </a:ext>
            </a:extLst>
          </p:cNvPr>
          <p:cNvCxnSpPr/>
          <p:nvPr/>
        </p:nvCxnSpPr>
        <p:spPr>
          <a:xfrm rot="10800000">
            <a:off x="6820665" y="3024684"/>
            <a:ext cx="1875250" cy="7191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22CF7E1-9221-DBCD-E1B4-14BBCA34CA26}"/>
              </a:ext>
            </a:extLst>
          </p:cNvPr>
          <p:cNvSpPr txBox="1"/>
          <p:nvPr/>
        </p:nvSpPr>
        <p:spPr>
          <a:xfrm>
            <a:off x="5479953" y="4473629"/>
            <a:ext cx="1270917" cy="333296"/>
          </a:xfrm>
          <a:prstGeom prst="rect">
            <a:avLst/>
          </a:prstGeom>
          <a:noFill/>
        </p:spPr>
        <p:txBody>
          <a:bodyPr wrap="square" rtlCol="0">
            <a:spAutoFit/>
          </a:bodyPr>
          <a:lstStyle/>
          <a:p>
            <a:pPr defTabSz="795528">
              <a:spcAft>
                <a:spcPts val="600"/>
              </a:spcAft>
            </a:pPr>
            <a:r>
              <a:rPr lang="en-US" sz="1566" kern="1200" dirty="0" err="1">
                <a:solidFill>
                  <a:schemeClr val="tx1"/>
                </a:solidFill>
                <a:latin typeface="+mn-lt"/>
                <a:ea typeface="+mn-ea"/>
                <a:cs typeface="+mn-cs"/>
              </a:rPr>
              <a:t>NodeMcu</a:t>
            </a:r>
            <a:endParaRPr lang="en-IN" dirty="0"/>
          </a:p>
        </p:txBody>
      </p:sp>
      <p:sp>
        <p:nvSpPr>
          <p:cNvPr id="22" name="TextBox 21">
            <a:extLst>
              <a:ext uri="{FF2B5EF4-FFF2-40B4-BE49-F238E27FC236}">
                <a16:creationId xmlns:a16="http://schemas.microsoft.com/office/drawing/2014/main" id="{52056689-7473-7E9E-A42A-398D9E4A796A}"/>
              </a:ext>
            </a:extLst>
          </p:cNvPr>
          <p:cNvSpPr txBox="1"/>
          <p:nvPr/>
        </p:nvSpPr>
        <p:spPr>
          <a:xfrm>
            <a:off x="9382163" y="3863605"/>
            <a:ext cx="2217620" cy="651204"/>
          </a:xfrm>
          <a:prstGeom prst="rect">
            <a:avLst/>
          </a:prstGeom>
          <a:noFill/>
        </p:spPr>
        <p:txBody>
          <a:bodyPr wrap="square" rtlCol="0">
            <a:spAutoFit/>
          </a:bodyPr>
          <a:lstStyle/>
          <a:p>
            <a:pPr defTabSz="795528">
              <a:spcAft>
                <a:spcPts val="600"/>
              </a:spcAft>
            </a:pPr>
            <a:r>
              <a:rPr lang="en-US" sz="1566" kern="1200" dirty="0">
                <a:solidFill>
                  <a:schemeClr val="tx1"/>
                </a:solidFill>
                <a:latin typeface="+mn-lt"/>
                <a:ea typeface="+mn-ea"/>
                <a:cs typeface="+mn-cs"/>
              </a:rPr>
              <a:t>DHT22 Temperature and </a:t>
            </a:r>
          </a:p>
          <a:p>
            <a:pPr defTabSz="795528">
              <a:spcAft>
                <a:spcPts val="600"/>
              </a:spcAft>
            </a:pPr>
            <a:r>
              <a:rPr lang="en-US" sz="1566" kern="1200" dirty="0">
                <a:solidFill>
                  <a:schemeClr val="tx1"/>
                </a:solidFill>
                <a:latin typeface="+mn-lt"/>
                <a:ea typeface="+mn-ea"/>
                <a:cs typeface="+mn-cs"/>
              </a:rPr>
              <a:t>Humidity Sensor</a:t>
            </a:r>
            <a:endParaRPr lang="en-IN" dirty="0"/>
          </a:p>
        </p:txBody>
      </p:sp>
      <p:sp>
        <p:nvSpPr>
          <p:cNvPr id="23" name="TextBox 22">
            <a:extLst>
              <a:ext uri="{FF2B5EF4-FFF2-40B4-BE49-F238E27FC236}">
                <a16:creationId xmlns:a16="http://schemas.microsoft.com/office/drawing/2014/main" id="{48759938-D5DF-C2CC-9213-0AD7FBABFFE6}"/>
              </a:ext>
            </a:extLst>
          </p:cNvPr>
          <p:cNvSpPr txBox="1"/>
          <p:nvPr/>
        </p:nvSpPr>
        <p:spPr>
          <a:xfrm>
            <a:off x="1656584" y="2295127"/>
            <a:ext cx="1344190" cy="651204"/>
          </a:xfrm>
          <a:prstGeom prst="rect">
            <a:avLst/>
          </a:prstGeom>
          <a:noFill/>
        </p:spPr>
        <p:txBody>
          <a:bodyPr wrap="square" rtlCol="0">
            <a:spAutoFit/>
          </a:bodyPr>
          <a:lstStyle/>
          <a:p>
            <a:pPr defTabSz="795528">
              <a:spcAft>
                <a:spcPts val="600"/>
              </a:spcAft>
            </a:pPr>
            <a:r>
              <a:rPr lang="en-US" sz="1566" kern="1200" dirty="0">
                <a:solidFill>
                  <a:schemeClr val="tx1"/>
                </a:solidFill>
                <a:latin typeface="+mn-lt"/>
                <a:ea typeface="+mn-ea"/>
                <a:cs typeface="+mn-cs"/>
              </a:rPr>
              <a:t>Soil Moisture </a:t>
            </a:r>
          </a:p>
          <a:p>
            <a:pPr defTabSz="795528">
              <a:spcAft>
                <a:spcPts val="600"/>
              </a:spcAft>
            </a:pPr>
            <a:r>
              <a:rPr lang="en-US" sz="1566" kern="1200" dirty="0">
                <a:solidFill>
                  <a:schemeClr val="tx1"/>
                </a:solidFill>
                <a:latin typeface="+mn-lt"/>
                <a:ea typeface="+mn-ea"/>
                <a:cs typeface="+mn-cs"/>
              </a:rPr>
              <a:t>Sensor </a:t>
            </a:r>
            <a:endParaRPr lang="en-IN" dirty="0"/>
          </a:p>
        </p:txBody>
      </p:sp>
      <p:sp>
        <p:nvSpPr>
          <p:cNvPr id="24" name="TextBox 23">
            <a:extLst>
              <a:ext uri="{FF2B5EF4-FFF2-40B4-BE49-F238E27FC236}">
                <a16:creationId xmlns:a16="http://schemas.microsoft.com/office/drawing/2014/main" id="{EE80F7DB-71E0-76B1-179F-98063B92520B}"/>
              </a:ext>
            </a:extLst>
          </p:cNvPr>
          <p:cNvSpPr txBox="1"/>
          <p:nvPr/>
        </p:nvSpPr>
        <p:spPr>
          <a:xfrm>
            <a:off x="2056258" y="5845779"/>
            <a:ext cx="1268323" cy="333296"/>
          </a:xfrm>
          <a:prstGeom prst="rect">
            <a:avLst/>
          </a:prstGeom>
          <a:noFill/>
        </p:spPr>
        <p:txBody>
          <a:bodyPr wrap="square" rtlCol="0">
            <a:spAutoFit/>
          </a:bodyPr>
          <a:lstStyle/>
          <a:p>
            <a:pPr defTabSz="795528">
              <a:spcAft>
                <a:spcPts val="600"/>
              </a:spcAft>
            </a:pPr>
            <a:r>
              <a:rPr lang="en-US" sz="1566" kern="1200" dirty="0">
                <a:solidFill>
                  <a:schemeClr val="tx1"/>
                </a:solidFill>
                <a:latin typeface="+mn-lt"/>
                <a:ea typeface="+mn-ea"/>
                <a:cs typeface="+mn-cs"/>
              </a:rPr>
              <a:t>LDR Sensor</a:t>
            </a:r>
            <a:endParaRPr lang="en-IN" dirty="0"/>
          </a:p>
        </p:txBody>
      </p:sp>
      <p:pic>
        <p:nvPicPr>
          <p:cNvPr id="4" name="Picture 3" descr="A close-up of a sensor&#10;&#10;Description automatically generated">
            <a:extLst>
              <a:ext uri="{FF2B5EF4-FFF2-40B4-BE49-F238E27FC236}">
                <a16:creationId xmlns:a16="http://schemas.microsoft.com/office/drawing/2014/main" id="{47710976-E311-138D-8466-9D13F20049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7428" y="4806925"/>
            <a:ext cx="1470287" cy="1227268"/>
          </a:xfrm>
          <a:prstGeom prst="rect">
            <a:avLst/>
          </a:prstGeom>
        </p:spPr>
      </p:pic>
      <p:sp>
        <p:nvSpPr>
          <p:cNvPr id="6" name="TextBox 5">
            <a:extLst>
              <a:ext uri="{FF2B5EF4-FFF2-40B4-BE49-F238E27FC236}">
                <a16:creationId xmlns:a16="http://schemas.microsoft.com/office/drawing/2014/main" id="{E6789743-89A6-37EE-440D-14147F0952B6}"/>
              </a:ext>
            </a:extLst>
          </p:cNvPr>
          <p:cNvSpPr txBox="1"/>
          <p:nvPr/>
        </p:nvSpPr>
        <p:spPr>
          <a:xfrm>
            <a:off x="9382163" y="5273336"/>
            <a:ext cx="1967120" cy="646331"/>
          </a:xfrm>
          <a:prstGeom prst="rect">
            <a:avLst/>
          </a:prstGeom>
          <a:noFill/>
        </p:spPr>
        <p:txBody>
          <a:bodyPr wrap="square" rtlCol="0">
            <a:spAutoFit/>
          </a:bodyPr>
          <a:lstStyle/>
          <a:p>
            <a:r>
              <a:rPr lang="en-US" dirty="0"/>
              <a:t>MQ135 Air Quality</a:t>
            </a:r>
          </a:p>
          <a:p>
            <a:r>
              <a:rPr lang="en-US" dirty="0"/>
              <a:t>Sensor</a:t>
            </a:r>
            <a:endParaRPr lang="en-IN" dirty="0"/>
          </a:p>
        </p:txBody>
      </p:sp>
      <p:cxnSp>
        <p:nvCxnSpPr>
          <p:cNvPr id="10" name="Straight Arrow Connector 9">
            <a:extLst>
              <a:ext uri="{FF2B5EF4-FFF2-40B4-BE49-F238E27FC236}">
                <a16:creationId xmlns:a16="http://schemas.microsoft.com/office/drawing/2014/main" id="{771D7870-339D-F5B6-708C-AA717762BEEF}"/>
              </a:ext>
            </a:extLst>
          </p:cNvPr>
          <p:cNvCxnSpPr/>
          <p:nvPr/>
        </p:nvCxnSpPr>
        <p:spPr>
          <a:xfrm flipH="1" flipV="1">
            <a:off x="6750870" y="4112092"/>
            <a:ext cx="726558" cy="868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320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E5223-67F8-C20E-3A2B-C567AE71FBE3}"/>
              </a:ext>
            </a:extLst>
          </p:cNvPr>
          <p:cNvSpPr>
            <a:spLocks noGrp="1"/>
          </p:cNvSpPr>
          <p:nvPr>
            <p:ph type="title"/>
          </p:nvPr>
        </p:nvSpPr>
        <p:spPr>
          <a:xfrm>
            <a:off x="838200" y="136526"/>
            <a:ext cx="10515600" cy="1073150"/>
          </a:xfrm>
        </p:spPr>
        <p:txBody>
          <a:bodyPr/>
          <a:lstStyle/>
          <a:p>
            <a:r>
              <a:rPr lang="en-US" dirty="0">
                <a:solidFill>
                  <a:srgbClr val="00B050"/>
                </a:solidFill>
              </a:rPr>
              <a:t>Components Details</a:t>
            </a:r>
            <a:endParaRPr lang="en-IN" dirty="0">
              <a:solidFill>
                <a:srgbClr val="00B050"/>
              </a:solidFill>
            </a:endParaRPr>
          </a:p>
        </p:txBody>
      </p:sp>
      <p:sp>
        <p:nvSpPr>
          <p:cNvPr id="3" name="Content Placeholder 2">
            <a:extLst>
              <a:ext uri="{FF2B5EF4-FFF2-40B4-BE49-F238E27FC236}">
                <a16:creationId xmlns:a16="http://schemas.microsoft.com/office/drawing/2014/main" id="{0A7D7C5A-0770-FA86-7607-FF2FAF4179E7}"/>
              </a:ext>
            </a:extLst>
          </p:cNvPr>
          <p:cNvSpPr>
            <a:spLocks noGrp="1"/>
          </p:cNvSpPr>
          <p:nvPr>
            <p:ph idx="1"/>
          </p:nvPr>
        </p:nvSpPr>
        <p:spPr>
          <a:xfrm>
            <a:off x="838200" y="1319596"/>
            <a:ext cx="10515600" cy="5241001"/>
          </a:xfrm>
        </p:spPr>
        <p:txBody>
          <a:bodyPr>
            <a:normAutofit lnSpcReduction="10000"/>
          </a:bodyPr>
          <a:lstStyle/>
          <a:p>
            <a:pPr marL="0" indent="0" algn="l">
              <a:buNone/>
            </a:pPr>
            <a:r>
              <a:rPr lang="en-US" sz="1800" b="1" i="0" dirty="0">
                <a:solidFill>
                  <a:srgbClr val="374151"/>
                </a:solidFill>
                <a:effectLst/>
              </a:rPr>
              <a:t>Soil Moisture Sensor</a:t>
            </a:r>
            <a:r>
              <a:rPr lang="en-US" sz="1800" b="0" i="0" dirty="0">
                <a:solidFill>
                  <a:srgbClr val="374151"/>
                </a:solidFill>
                <a:effectLst/>
              </a:rPr>
              <a:t>:</a:t>
            </a:r>
          </a:p>
          <a:p>
            <a:pPr algn="l">
              <a:buFont typeface="Arial" panose="020B0604020202020204" pitchFamily="34" charset="0"/>
              <a:buChar char="•"/>
            </a:pPr>
            <a:r>
              <a:rPr lang="en-US" sz="1600" b="0" i="0" dirty="0">
                <a:solidFill>
                  <a:srgbClr val="374151"/>
                </a:solidFill>
                <a:effectLst/>
              </a:rPr>
              <a:t>A soil moisture sensor is a device that measures the moisture content in the soil. It helps in determining whether the soil is too dry or too wet for optimal plant growth.</a:t>
            </a:r>
          </a:p>
          <a:p>
            <a:pPr marL="0" indent="0" algn="l">
              <a:buNone/>
            </a:pPr>
            <a:r>
              <a:rPr lang="en-US" sz="1800" b="1" i="0" dirty="0">
                <a:solidFill>
                  <a:srgbClr val="374151"/>
                </a:solidFill>
                <a:effectLst/>
              </a:rPr>
              <a:t>LDR Sensor (Light Dependent Resistor)</a:t>
            </a:r>
            <a:r>
              <a:rPr lang="en-US" sz="1800" b="0" i="0" dirty="0">
                <a:solidFill>
                  <a:srgbClr val="374151"/>
                </a:solidFill>
                <a:effectLst/>
              </a:rPr>
              <a:t>:</a:t>
            </a:r>
          </a:p>
          <a:p>
            <a:pPr algn="l">
              <a:buFont typeface="Arial" panose="020B0604020202020204" pitchFamily="34" charset="0"/>
              <a:buChar char="•"/>
            </a:pPr>
            <a:r>
              <a:rPr lang="en-US" sz="1600" b="0" i="0" dirty="0">
                <a:solidFill>
                  <a:srgbClr val="374151"/>
                </a:solidFill>
                <a:effectLst/>
              </a:rPr>
              <a:t>An LDR sensor, also known as a light-dependent resistor or photoresistor, is a component whose resistance changes with variations in light intensity</a:t>
            </a:r>
            <a:r>
              <a:rPr lang="en-US" sz="1800" b="0" i="0" dirty="0">
                <a:solidFill>
                  <a:srgbClr val="374151"/>
                </a:solidFill>
                <a:effectLst/>
                <a:latin typeface="Söhne"/>
              </a:rPr>
              <a:t>.</a:t>
            </a:r>
          </a:p>
          <a:p>
            <a:pPr marL="0" indent="0" algn="l">
              <a:buNone/>
            </a:pPr>
            <a:r>
              <a:rPr lang="en-US" sz="1800" b="1" i="0" dirty="0">
                <a:solidFill>
                  <a:srgbClr val="374151"/>
                </a:solidFill>
                <a:effectLst/>
                <a:latin typeface="Söhne"/>
              </a:rPr>
              <a:t>DHT22 Sensor</a:t>
            </a:r>
            <a:r>
              <a:rPr lang="en-US" sz="1800" b="0" i="0" dirty="0">
                <a:solidFill>
                  <a:srgbClr val="374151"/>
                </a:solidFill>
                <a:effectLst/>
                <a:latin typeface="Söhne"/>
              </a:rPr>
              <a:t>:</a:t>
            </a:r>
          </a:p>
          <a:p>
            <a:pPr algn="l">
              <a:buFont typeface="Arial" panose="020B0604020202020204" pitchFamily="34" charset="0"/>
              <a:buChar char="•"/>
            </a:pPr>
            <a:r>
              <a:rPr lang="en-US" sz="1600" b="0" i="0" dirty="0">
                <a:solidFill>
                  <a:srgbClr val="374151"/>
                </a:solidFill>
                <a:effectLst/>
              </a:rPr>
              <a:t>The DHT22 sensor is a type of digital temperature and humidity sensor. It accurately measures both temperature and humidity levels in the surrounding environment.</a:t>
            </a:r>
          </a:p>
          <a:p>
            <a:pPr marL="0" indent="0" algn="l">
              <a:buNone/>
            </a:pPr>
            <a:r>
              <a:rPr lang="en-US" sz="1800" b="1" dirty="0">
                <a:solidFill>
                  <a:srgbClr val="374151"/>
                </a:solidFill>
              </a:rPr>
              <a:t>MQ135 Air Quality Sensor:</a:t>
            </a:r>
          </a:p>
          <a:p>
            <a:pPr algn="l">
              <a:buFont typeface="Arial" panose="020B0604020202020204" pitchFamily="34" charset="0"/>
              <a:buChar char="•"/>
            </a:pPr>
            <a:r>
              <a:rPr lang="en-US" sz="1600" dirty="0">
                <a:solidFill>
                  <a:srgbClr val="374151"/>
                </a:solidFill>
              </a:rPr>
              <a:t>The MQ135 is an air quality sensor that is commonly used to measure various aspects of air quality, particularly in indoor environments.</a:t>
            </a:r>
          </a:p>
          <a:p>
            <a:pPr marL="0" indent="0" algn="l">
              <a:buNone/>
            </a:pPr>
            <a:r>
              <a:rPr lang="en-US" sz="1800" b="1" i="0" dirty="0">
                <a:solidFill>
                  <a:srgbClr val="374151"/>
                </a:solidFill>
                <a:effectLst/>
              </a:rPr>
              <a:t>Nodemcu ESP32</a:t>
            </a:r>
            <a:r>
              <a:rPr lang="en-US" sz="1800" b="0" i="0" dirty="0">
                <a:solidFill>
                  <a:srgbClr val="374151"/>
                </a:solidFill>
                <a:effectLst/>
              </a:rPr>
              <a:t>:</a:t>
            </a:r>
          </a:p>
          <a:p>
            <a:pPr algn="l">
              <a:buFont typeface="Arial" panose="020B0604020202020204" pitchFamily="34" charset="0"/>
              <a:buChar char="•"/>
            </a:pPr>
            <a:r>
              <a:rPr lang="en-US" sz="1600" b="0" i="0" dirty="0">
                <a:solidFill>
                  <a:srgbClr val="374151"/>
                </a:solidFill>
                <a:effectLst/>
              </a:rPr>
              <a:t>The Nodemcu ESP32 is a popular microcontroller board that combines Wi-Fi and Bluetooth connectivity with the processing power of the ESP32 chip.</a:t>
            </a:r>
          </a:p>
          <a:p>
            <a:pPr algn="l">
              <a:buFont typeface="Arial" panose="020B0604020202020204" pitchFamily="34" charset="0"/>
              <a:buChar char="•"/>
            </a:pPr>
            <a:r>
              <a:rPr lang="en-US" sz="1600" b="0" i="0" dirty="0">
                <a:solidFill>
                  <a:srgbClr val="374151"/>
                </a:solidFill>
                <a:effectLst/>
              </a:rPr>
              <a:t>It is widely used in IoT projects due to its capability to connect to the internet, making it suitable for remote data monitoring and control.</a:t>
            </a:r>
          </a:p>
          <a:p>
            <a:pPr marL="0" indent="0" algn="l">
              <a:buNone/>
            </a:pPr>
            <a:endParaRPr lang="en-US" sz="3200" b="0" i="0" dirty="0">
              <a:solidFill>
                <a:srgbClr val="374151"/>
              </a:solidFill>
              <a:effectLst/>
              <a:latin typeface="Söhne"/>
            </a:endParaRPr>
          </a:p>
        </p:txBody>
      </p:sp>
    </p:spTree>
    <p:extLst>
      <p:ext uri="{BB962C8B-B14F-4D97-AF65-F5344CB8AC3E}">
        <p14:creationId xmlns:p14="http://schemas.microsoft.com/office/powerpoint/2010/main" val="19224902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F55C-7024-ABB4-BDE3-FAA383586A65}"/>
              </a:ext>
            </a:extLst>
          </p:cNvPr>
          <p:cNvSpPr>
            <a:spLocks noGrp="1"/>
          </p:cNvSpPr>
          <p:nvPr>
            <p:ph type="title"/>
          </p:nvPr>
        </p:nvSpPr>
        <p:spPr/>
        <p:txBody>
          <a:bodyPr/>
          <a:lstStyle/>
          <a:p>
            <a:r>
              <a:rPr lang="en-US" dirty="0">
                <a:solidFill>
                  <a:srgbClr val="00B050"/>
                </a:solidFill>
              </a:rPr>
              <a:t>Circuit Diagram</a:t>
            </a:r>
            <a:endParaRPr lang="en-IN" dirty="0">
              <a:solidFill>
                <a:srgbClr val="00B050"/>
              </a:solidFill>
            </a:endParaRPr>
          </a:p>
        </p:txBody>
      </p:sp>
      <p:pic>
        <p:nvPicPr>
          <p:cNvPr id="5" name="Content Placeholder 4">
            <a:extLst>
              <a:ext uri="{FF2B5EF4-FFF2-40B4-BE49-F238E27FC236}">
                <a16:creationId xmlns:a16="http://schemas.microsoft.com/office/drawing/2014/main" id="{2943DAB7-CDA6-6022-8A0F-3F4E256743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9964" y="1690688"/>
            <a:ext cx="7392224" cy="4351338"/>
          </a:xfrm>
        </p:spPr>
      </p:pic>
    </p:spTree>
    <p:extLst>
      <p:ext uri="{BB962C8B-B14F-4D97-AF65-F5344CB8AC3E}">
        <p14:creationId xmlns:p14="http://schemas.microsoft.com/office/powerpoint/2010/main" val="24415744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Arc 17">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03482F-FF7A-8B6C-3F6A-44D4FC4F11FA}"/>
              </a:ext>
            </a:extLst>
          </p:cNvPr>
          <p:cNvSpPr>
            <a:spLocks noGrp="1"/>
          </p:cNvSpPr>
          <p:nvPr>
            <p:ph type="title"/>
          </p:nvPr>
        </p:nvSpPr>
        <p:spPr>
          <a:xfrm>
            <a:off x="5894962" y="479493"/>
            <a:ext cx="5458838" cy="1325563"/>
          </a:xfrm>
        </p:spPr>
        <p:txBody>
          <a:bodyPr>
            <a:normAutofit/>
          </a:bodyPr>
          <a:lstStyle/>
          <a:p>
            <a:r>
              <a:rPr lang="en-US" b="1" dirty="0">
                <a:solidFill>
                  <a:srgbClr val="00B050"/>
                </a:solidFill>
              </a:rPr>
              <a:t>Working</a:t>
            </a:r>
            <a:endParaRPr lang="en-IN" b="1" dirty="0">
              <a:solidFill>
                <a:srgbClr val="00B050"/>
              </a:solidFill>
            </a:endParaRPr>
          </a:p>
        </p:txBody>
      </p:sp>
      <p:sp>
        <p:nvSpPr>
          <p:cNvPr id="20" name="Freeform: Shape 19">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361B5C1C-68F2-3D39-1BA1-4F816F4E3A17}"/>
              </a:ext>
            </a:extLst>
          </p:cNvPr>
          <p:cNvPicPr>
            <a:picLocks noChangeAspect="1"/>
          </p:cNvPicPr>
          <p:nvPr/>
        </p:nvPicPr>
        <p:blipFill rotWithShape="1">
          <a:blip r:embed="rId2">
            <a:extLst>
              <a:ext uri="{28A0092B-C50C-407E-A947-70E740481C1C}">
                <a14:useLocalDpi xmlns:a14="http://schemas.microsoft.com/office/drawing/2010/main" val="0"/>
              </a:ext>
            </a:extLst>
          </a:blip>
          <a:srcRect l="35691"/>
          <a:stretch/>
        </p:blipFill>
        <p:spPr>
          <a:xfrm>
            <a:off x="703182" y="1319783"/>
            <a:ext cx="4777381" cy="404868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6810EFAB-D38C-D4E5-B902-5967CD986C70}"/>
              </a:ext>
            </a:extLst>
          </p:cNvPr>
          <p:cNvSpPr>
            <a:spLocks noGrp="1"/>
          </p:cNvSpPr>
          <p:nvPr>
            <p:ph idx="1"/>
          </p:nvPr>
        </p:nvSpPr>
        <p:spPr>
          <a:xfrm>
            <a:off x="5894962" y="1984443"/>
            <a:ext cx="5458838" cy="4192520"/>
          </a:xfrm>
        </p:spPr>
        <p:txBody>
          <a:bodyPr>
            <a:normAutofit/>
          </a:bodyPr>
          <a:lstStyle/>
          <a:p>
            <a:r>
              <a:rPr lang="en-US" sz="1500" b="1"/>
              <a:t>Sensor Integration: </a:t>
            </a:r>
            <a:r>
              <a:rPr lang="en-US" sz="1500"/>
              <a:t>The main part of the control system is its set of sensors that includes water moisture sensors, CO2 sensors, thermos and hygroscopic ones, and LDR.G The wearable device is equipped with sensors that enable simultaneous measurements of key plant parameters.</a:t>
            </a:r>
          </a:p>
          <a:p>
            <a:r>
              <a:rPr lang="en-US" sz="1500" b="1"/>
              <a:t>Online Integration: </a:t>
            </a:r>
            <a:r>
              <a:rPr lang="en-US" sz="1500"/>
              <a:t>This way, the user can connect it with online services such as Blynk or thing speak and get all relevant information about his/her plants from any location that has access to the Internet. The online integration makes the device easier to use because its accessible.</a:t>
            </a:r>
          </a:p>
          <a:p>
            <a:r>
              <a:rPr lang="en-US" sz="1500" b="1"/>
              <a:t>User Interface: </a:t>
            </a:r>
            <a:r>
              <a:rPr lang="en-US" sz="1500"/>
              <a:t>It has an understandable and simple design that is often available as a smartphone app or an online site. This interface enables users to look at real time readings from the sensors; it also allows them to input threshold values and get alerts.</a:t>
            </a:r>
          </a:p>
        </p:txBody>
      </p:sp>
    </p:spTree>
    <p:extLst>
      <p:ext uri="{BB962C8B-B14F-4D97-AF65-F5344CB8AC3E}">
        <p14:creationId xmlns:p14="http://schemas.microsoft.com/office/powerpoint/2010/main" val="40202999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483</TotalTime>
  <Words>1069</Words>
  <Application>Microsoft Office PowerPoint</Application>
  <PresentationFormat>Widescreen</PresentationFormat>
  <Paragraphs>65</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Google Sans</vt:lpstr>
      <vt:lpstr>Roboto</vt:lpstr>
      <vt:lpstr>Söhne</vt:lpstr>
      <vt:lpstr>Symbol</vt:lpstr>
      <vt:lpstr>Office Theme</vt:lpstr>
      <vt:lpstr>Smart Wearable device for plants</vt:lpstr>
      <vt:lpstr>Contents</vt:lpstr>
      <vt:lpstr>Problem Statement</vt:lpstr>
      <vt:lpstr>Introduction</vt:lpstr>
      <vt:lpstr>Past Work</vt:lpstr>
      <vt:lpstr>Block Diagram</vt:lpstr>
      <vt:lpstr>Components Details</vt:lpstr>
      <vt:lpstr>Circuit Diagram</vt:lpstr>
      <vt:lpstr>Working</vt:lpstr>
      <vt:lpstr>Why It's Important</vt:lpstr>
      <vt:lpstr>ADVANTAGES OF THE INVENTION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Wearable device for plants</dc:title>
  <dc:creator>Sonpal .</dc:creator>
  <cp:lastModifiedBy>Satish Kumar</cp:lastModifiedBy>
  <cp:revision>15</cp:revision>
  <dcterms:created xsi:type="dcterms:W3CDTF">2023-11-06T07:38:10Z</dcterms:created>
  <dcterms:modified xsi:type="dcterms:W3CDTF">2023-11-07T09:51:36Z</dcterms:modified>
</cp:coreProperties>
</file>